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9"/>
  </p:notesMasterIdLst>
  <p:handoutMasterIdLst>
    <p:handoutMasterId r:id="rId30"/>
  </p:handoutMasterIdLst>
  <p:sldIdLst>
    <p:sldId id="510" r:id="rId2"/>
    <p:sldId id="511" r:id="rId3"/>
    <p:sldId id="512" r:id="rId4"/>
    <p:sldId id="513" r:id="rId5"/>
    <p:sldId id="514" r:id="rId6"/>
    <p:sldId id="515" r:id="rId7"/>
    <p:sldId id="516" r:id="rId8"/>
    <p:sldId id="517" r:id="rId9"/>
    <p:sldId id="518" r:id="rId10"/>
    <p:sldId id="519" r:id="rId11"/>
    <p:sldId id="520" r:id="rId12"/>
    <p:sldId id="521" r:id="rId13"/>
    <p:sldId id="522" r:id="rId14"/>
    <p:sldId id="523" r:id="rId15"/>
    <p:sldId id="524" r:id="rId16"/>
    <p:sldId id="525" r:id="rId17"/>
    <p:sldId id="526" r:id="rId18"/>
    <p:sldId id="527" r:id="rId19"/>
    <p:sldId id="528" r:id="rId20"/>
    <p:sldId id="529" r:id="rId21"/>
    <p:sldId id="530" r:id="rId22"/>
    <p:sldId id="531" r:id="rId23"/>
    <p:sldId id="532" r:id="rId24"/>
    <p:sldId id="533" r:id="rId25"/>
    <p:sldId id="534" r:id="rId26"/>
    <p:sldId id="535" r:id="rId27"/>
    <p:sldId id="508" r:id="rId28"/>
  </p:sldIdLst>
  <p:sldSz cx="12188825"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mn-ea"/>
        <a:cs typeface="+mn-cs"/>
      </a:defRPr>
    </a:lvl1pPr>
    <a:lvl2pPr marL="457200" algn="l" rtl="0" eaLnBrk="0" fontAlgn="base" hangingPunct="0">
      <a:spcBef>
        <a:spcPct val="0"/>
      </a:spcBef>
      <a:spcAft>
        <a:spcPct val="0"/>
      </a:spcAft>
      <a:defRPr sz="2400" kern="1200">
        <a:solidFill>
          <a:schemeClr val="tx1"/>
        </a:solidFill>
        <a:latin typeface="Arial" pitchFamily="-110" charset="0"/>
        <a:ea typeface="+mn-ea"/>
        <a:cs typeface="+mn-cs"/>
      </a:defRPr>
    </a:lvl2pPr>
    <a:lvl3pPr marL="914400" algn="l" rtl="0" eaLnBrk="0" fontAlgn="base" hangingPunct="0">
      <a:spcBef>
        <a:spcPct val="0"/>
      </a:spcBef>
      <a:spcAft>
        <a:spcPct val="0"/>
      </a:spcAft>
      <a:defRPr sz="2400" kern="1200">
        <a:solidFill>
          <a:schemeClr val="tx1"/>
        </a:solidFill>
        <a:latin typeface="Arial" pitchFamily="-110" charset="0"/>
        <a:ea typeface="+mn-ea"/>
        <a:cs typeface="+mn-cs"/>
      </a:defRPr>
    </a:lvl3pPr>
    <a:lvl4pPr marL="1371600" algn="l" rtl="0" eaLnBrk="0" fontAlgn="base" hangingPunct="0">
      <a:spcBef>
        <a:spcPct val="0"/>
      </a:spcBef>
      <a:spcAft>
        <a:spcPct val="0"/>
      </a:spcAft>
      <a:defRPr sz="2400" kern="1200">
        <a:solidFill>
          <a:schemeClr val="tx1"/>
        </a:solidFill>
        <a:latin typeface="Arial" pitchFamily="-110" charset="0"/>
        <a:ea typeface="+mn-ea"/>
        <a:cs typeface="+mn-cs"/>
      </a:defRPr>
    </a:lvl4pPr>
    <a:lvl5pPr marL="1828800" algn="l" rtl="0" eaLnBrk="0" fontAlgn="base" hangingPunct="0">
      <a:spcBef>
        <a:spcPct val="0"/>
      </a:spcBef>
      <a:spcAft>
        <a:spcPct val="0"/>
      </a:spcAft>
      <a:defRPr sz="2400" kern="1200">
        <a:solidFill>
          <a:schemeClr val="tx1"/>
        </a:solidFill>
        <a:latin typeface="Arial" pitchFamily="-110" charset="0"/>
        <a:ea typeface="+mn-ea"/>
        <a:cs typeface="+mn-cs"/>
      </a:defRPr>
    </a:lvl5pPr>
    <a:lvl6pPr marL="2286000" algn="l" defTabSz="457200" rtl="0" eaLnBrk="1" latinLnBrk="0" hangingPunct="1">
      <a:defRPr sz="2400" kern="1200">
        <a:solidFill>
          <a:schemeClr val="tx1"/>
        </a:solidFill>
        <a:latin typeface="Arial" pitchFamily="-110" charset="0"/>
        <a:ea typeface="+mn-ea"/>
        <a:cs typeface="+mn-cs"/>
      </a:defRPr>
    </a:lvl6pPr>
    <a:lvl7pPr marL="2743200" algn="l" defTabSz="457200" rtl="0" eaLnBrk="1" latinLnBrk="0" hangingPunct="1">
      <a:defRPr sz="2400" kern="1200">
        <a:solidFill>
          <a:schemeClr val="tx1"/>
        </a:solidFill>
        <a:latin typeface="Arial" pitchFamily="-110" charset="0"/>
        <a:ea typeface="+mn-ea"/>
        <a:cs typeface="+mn-cs"/>
      </a:defRPr>
    </a:lvl7pPr>
    <a:lvl8pPr marL="3200400" algn="l" defTabSz="457200" rtl="0" eaLnBrk="1" latinLnBrk="0" hangingPunct="1">
      <a:defRPr sz="2400" kern="1200">
        <a:solidFill>
          <a:schemeClr val="tx1"/>
        </a:solidFill>
        <a:latin typeface="Arial" pitchFamily="-110" charset="0"/>
        <a:ea typeface="+mn-ea"/>
        <a:cs typeface="+mn-cs"/>
      </a:defRPr>
    </a:lvl8pPr>
    <a:lvl9pPr marL="3657600" algn="l" defTabSz="457200" rtl="0" eaLnBrk="1" latinLnBrk="0" hangingPunct="1">
      <a:defRPr sz="2400"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l Grimm" initials="JGG" lastIdx="2" clrIdx="0">
    <p:extLst>
      <p:ext uri="{19B8F6BF-5375-455C-9EA6-DF929625EA0E}">
        <p15:presenceInfo xmlns:p15="http://schemas.microsoft.com/office/powerpoint/2012/main" userId="Joel Grim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35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09"/>
    <p:restoredTop sz="76529"/>
  </p:normalViewPr>
  <p:slideViewPr>
    <p:cSldViewPr>
      <p:cViewPr varScale="1">
        <p:scale>
          <a:sx n="89" d="100"/>
          <a:sy n="89" d="100"/>
        </p:scale>
        <p:origin x="209" y="62"/>
      </p:cViewPr>
      <p:guideLst>
        <p:guide orient="horz" pos="2160"/>
        <p:guide pos="3839"/>
      </p:guideLst>
    </p:cSldViewPr>
  </p:slideViewPr>
  <p:outlineViewPr>
    <p:cViewPr>
      <p:scale>
        <a:sx n="33" d="100"/>
        <a:sy n="33" d="100"/>
      </p:scale>
      <p:origin x="0" y="-4576"/>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Responses</c:v>
                </c:pt>
              </c:strCache>
            </c:strRef>
          </c:tx>
          <c:spPr>
            <a:solidFill>
              <a:schemeClr val="accent1"/>
            </a:solidFill>
            <a:ln>
              <a:noFill/>
            </a:ln>
            <a:effectLst/>
          </c:spPr>
          <c:invertIfNegative val="0"/>
          <c:cat>
            <c:strRef>
              <c:f>Sheet1!$A$2:$A$13</c:f>
              <c:strCache>
                <c:ptCount val="12"/>
                <c:pt idx="0">
                  <c:v>Continuous Delivery</c:v>
                </c:pt>
                <c:pt idx="1">
                  <c:v>Welcome change</c:v>
                </c:pt>
                <c:pt idx="2">
                  <c:v>Deliver working SW</c:v>
                </c:pt>
                <c:pt idx="3">
                  <c:v>Business and Devel working together</c:v>
                </c:pt>
                <c:pt idx="4">
                  <c:v>Motivated Individuals</c:v>
                </c:pt>
                <c:pt idx="5">
                  <c:v>Maintain constant pace</c:v>
                </c:pt>
                <c:pt idx="6">
                  <c:v>Working Software</c:v>
                </c:pt>
                <c:pt idx="7">
                  <c:v>Face to Face</c:v>
                </c:pt>
                <c:pt idx="8">
                  <c:v>Technical Excellence</c:v>
                </c:pt>
                <c:pt idx="9">
                  <c:v>Simplicity</c:v>
                </c:pt>
                <c:pt idx="10">
                  <c:v>Self organizing teams</c:v>
                </c:pt>
                <c:pt idx="11">
                  <c:v>Reflection</c:v>
                </c:pt>
              </c:strCache>
            </c:strRef>
          </c:cat>
          <c:val>
            <c:numRef>
              <c:f>Sheet1!$B$2:$B$13</c:f>
              <c:numCache>
                <c:formatCode>General</c:formatCode>
                <c:ptCount val="12"/>
                <c:pt idx="0">
                  <c:v>1</c:v>
                </c:pt>
                <c:pt idx="1">
                  <c:v>9</c:v>
                </c:pt>
                <c:pt idx="2">
                  <c:v>7</c:v>
                </c:pt>
                <c:pt idx="3">
                  <c:v>2</c:v>
                </c:pt>
                <c:pt idx="4">
                  <c:v>11</c:v>
                </c:pt>
                <c:pt idx="5">
                  <c:v>4</c:v>
                </c:pt>
                <c:pt idx="6">
                  <c:v>15</c:v>
                </c:pt>
                <c:pt idx="7">
                  <c:v>4</c:v>
                </c:pt>
                <c:pt idx="8">
                  <c:v>4</c:v>
                </c:pt>
                <c:pt idx="9">
                  <c:v>12</c:v>
                </c:pt>
                <c:pt idx="10">
                  <c:v>0</c:v>
                </c:pt>
                <c:pt idx="11">
                  <c:v>10</c:v>
                </c:pt>
              </c:numCache>
            </c:numRef>
          </c:val>
          <c:extLst>
            <c:ext xmlns:c16="http://schemas.microsoft.com/office/drawing/2014/chart" uri="{C3380CC4-5D6E-409C-BE32-E72D297353CC}">
              <c16:uniqueId val="{00000000-E740-4B7B-8A35-A014E15A5BDE}"/>
            </c:ext>
          </c:extLst>
        </c:ser>
        <c:dLbls>
          <c:showLegendKey val="0"/>
          <c:showVal val="0"/>
          <c:showCatName val="0"/>
          <c:showSerName val="0"/>
          <c:showPercent val="0"/>
          <c:showBubbleSize val="0"/>
        </c:dLbls>
        <c:gapWidth val="219"/>
        <c:overlap val="-27"/>
        <c:axId val="670527856"/>
        <c:axId val="670521952"/>
      </c:barChart>
      <c:catAx>
        <c:axId val="670527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0521952"/>
        <c:crosses val="autoZero"/>
        <c:auto val="1"/>
        <c:lblAlgn val="ctr"/>
        <c:lblOffset val="100"/>
        <c:noMultiLvlLbl val="0"/>
      </c:catAx>
      <c:valAx>
        <c:axId val="670521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705278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defRPr sz="1000" i="1">
                <a:latin typeface="Times New Roman" pitchFamily="-110" charset="0"/>
              </a:defRPr>
            </a:lvl1pPr>
          </a:lstStyle>
          <a:p>
            <a:endParaRPr lang="en-US" alt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a:defRPr sz="1000" i="1">
                <a:latin typeface="Times New Roman" pitchFamily="-110" charset="0"/>
              </a:defRPr>
            </a:lvl1pPr>
          </a:lstStyle>
          <a:p>
            <a:endParaRPr lang="en-US" alt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defRPr sz="1000" i="1">
                <a:latin typeface="Times New Roman" pitchFamily="-110" charset="0"/>
              </a:defRPr>
            </a:lvl1pPr>
          </a:lstStyle>
          <a:p>
            <a:endParaRPr lang="en-US" alt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a:defRPr sz="1000" i="1">
                <a:latin typeface="Times New Roman" pitchFamily="-110" charset="0"/>
              </a:defRPr>
            </a:lvl1pPr>
          </a:lstStyle>
          <a:p>
            <a:fld id="{F294CCFB-749A-2F47-8EBA-00DE4241A432}" type="slidenum">
              <a:rPr lang="en-US" altLang="en-US"/>
              <a:pPr/>
              <a:t>‹#›</a:t>
            </a:fld>
            <a:endParaRPr lang="en-US" altLang="en-US"/>
          </a:p>
        </p:txBody>
      </p:sp>
    </p:spTree>
    <p:extLst>
      <p:ext uri="{BB962C8B-B14F-4D97-AF65-F5344CB8AC3E}">
        <p14:creationId xmlns:p14="http://schemas.microsoft.com/office/powerpoint/2010/main" val="2024323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defRPr sz="1000" i="1">
                <a:latin typeface="Times New Roman" pitchFamily="-110" charset="0"/>
              </a:defRPr>
            </a:lvl1pPr>
          </a:lstStyle>
          <a:p>
            <a:endParaRPr lang="en-US" altLang="en-US"/>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a:defRPr sz="1000" i="1">
                <a:latin typeface="Times New Roman" pitchFamily="-110" charset="0"/>
              </a:defRPr>
            </a:lvl1pPr>
          </a:lstStyle>
          <a:p>
            <a:endParaRPr lang="en-US" altLang="en-US"/>
          </a:p>
        </p:txBody>
      </p:sp>
      <p:sp>
        <p:nvSpPr>
          <p:cNvPr id="2052" name="Rectangle 4"/>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defRPr sz="1000" i="1">
                <a:latin typeface="Times New Roman" pitchFamily="-110" charset="0"/>
              </a:defRPr>
            </a:lvl1pPr>
          </a:lstStyle>
          <a:p>
            <a:endParaRPr lang="en-US" altLang="en-US"/>
          </a:p>
        </p:txBody>
      </p:sp>
      <p:sp>
        <p:nvSpPr>
          <p:cNvPr id="2053" name="Rectangle 5"/>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a:defRPr sz="1000" i="1">
                <a:latin typeface="Times New Roman" pitchFamily="-110" charset="0"/>
              </a:defRPr>
            </a:lvl1pPr>
          </a:lstStyle>
          <a:p>
            <a:fld id="{1783C958-1F1B-2347-8B37-D6BC4B56CB47}" type="slidenum">
              <a:rPr lang="en-US" altLang="en-US"/>
              <a:pPr/>
              <a:t>‹#›</a:t>
            </a:fld>
            <a:endParaRPr lang="en-US" altLang="en-US"/>
          </a:p>
        </p:txBody>
      </p:sp>
      <p:sp>
        <p:nvSpPr>
          <p:cNvPr id="2054" name="Rectangle 6"/>
          <p:cNvSpPr>
            <a:spLocks noGrp="1" noChangeArrowheads="1"/>
          </p:cNvSpPr>
          <p:nvPr>
            <p:ph type="body" sz="quarter" idx="3"/>
          </p:nvPr>
        </p:nvSpPr>
        <p:spPr bwMode="auto">
          <a:xfrm>
            <a:off x="911225" y="4343400"/>
            <a:ext cx="5032375"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5" name="Rectangle 7"/>
          <p:cNvSpPr>
            <a:spLocks noGrp="1" noRot="1" noChangeAspect="1" noChangeArrowheads="1" noTextEdit="1"/>
          </p:cNvSpPr>
          <p:nvPr>
            <p:ph type="sldImg" idx="2"/>
          </p:nvPr>
        </p:nvSpPr>
        <p:spPr bwMode="auto">
          <a:xfrm>
            <a:off x="393700" y="692150"/>
            <a:ext cx="6070600" cy="3416300"/>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3604872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informationisbeautiful.net/visualizations/covid-19-coronavirus-infographic-datapack/"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Check distro statement before using:</a:t>
            </a:r>
          </a:p>
          <a:p>
            <a:r>
              <a:rPr lang="en-US" sz="1200" dirty="0"/>
              <a:t>DISTRIBUTION STATEMENT A. Approved for pubic release: distribution is unlimited.</a:t>
            </a:r>
          </a:p>
          <a:p>
            <a:r>
              <a:rPr lang="en-US" sz="1200" dirty="0"/>
              <a:t>This material is based upon work supported under Air Force Contract No. FA8721-05-C-0002 and/or FA8702-15-D-0001. Any opinions, findings, conclusions or recommendations expressed in this material are those of the author(s) and do not necessarily reflect the views of the U.S. Air Force.</a:t>
            </a:r>
          </a:p>
          <a:p>
            <a:pPr>
              <a:spcBef>
                <a:spcPts val="300"/>
              </a:spcBef>
            </a:pPr>
            <a:r>
              <a:rPr lang="en-US" sz="1200" dirty="0"/>
              <a:t>© 2021 Massachusetts Institute of Technology.</a:t>
            </a:r>
          </a:p>
          <a:p>
            <a:pPr>
              <a:spcBef>
                <a:spcPts val="300"/>
              </a:spcBef>
            </a:pPr>
            <a:r>
              <a:rPr lang="en-US" sz="1200" dirty="0"/>
              <a:t>Delivered to the U.S. Government with Unlimited Rights, as defined in DFARS Part 252.227-7013 or 7014 (Feb 2014). Notwithstanding any copyright notice, U.S. Government rights in this work are defined by DFARS 252.227-7013 or DFARS 252.227-7014 as detailed above. Use of this work other than as specifically authorized by the U.S. </a:t>
            </a:r>
            <a:r>
              <a:rPr lang="en-US" sz="1200"/>
              <a:t>Government may violate any copyrights that exist in this work.</a:t>
            </a:r>
          </a:p>
          <a:p>
            <a:endParaRPr lang="en-US"/>
          </a:p>
        </p:txBody>
      </p:sp>
      <p:sp>
        <p:nvSpPr>
          <p:cNvPr id="4" name="Slide Number Placeholder 3"/>
          <p:cNvSpPr>
            <a:spLocks noGrp="1"/>
          </p:cNvSpPr>
          <p:nvPr>
            <p:ph type="sldNum" sz="quarter" idx="5"/>
          </p:nvPr>
        </p:nvSpPr>
        <p:spPr/>
        <p:txBody>
          <a:bodyPr/>
          <a:lstStyle/>
          <a:p>
            <a:fld id="{1783C958-1F1B-2347-8B37-D6BC4B56CB47}" type="slidenum">
              <a:rPr lang="en-US" altLang="en-US" smtClean="0"/>
              <a:pPr/>
              <a:t>1</a:t>
            </a:fld>
            <a:endParaRPr lang="en-US" altLang="en-US"/>
          </a:p>
        </p:txBody>
      </p:sp>
    </p:spTree>
    <p:extLst>
      <p:ext uri="{BB962C8B-B14F-4D97-AF65-F5344CB8AC3E}">
        <p14:creationId xmlns:p14="http://schemas.microsoft.com/office/powerpoint/2010/main" val="1481836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Check distro statement before using:</a:t>
            </a:r>
          </a:p>
          <a:p>
            <a:r>
              <a:rPr lang="en-US" sz="1200" dirty="0"/>
              <a:t>DISTRIBUTION STATEMENT A. Approved for pubic release: distribution is unlimited.</a:t>
            </a:r>
          </a:p>
          <a:p>
            <a:r>
              <a:rPr lang="en-US" sz="1200" dirty="0"/>
              <a:t>This material is based upon work supported under Air Force Contract No. FA8721-05-C-0002 and/or FA8702-15-D-0001. Any opinions, findings, conclusions or recommendations expressed in this material are those of the author(s) and do not necessarily reflect the views of the U.S. Air Force.</a:t>
            </a:r>
          </a:p>
          <a:p>
            <a:pPr>
              <a:spcBef>
                <a:spcPts val="300"/>
              </a:spcBef>
            </a:pPr>
            <a:r>
              <a:rPr lang="en-US" sz="1200" dirty="0"/>
              <a:t>© 2021 Massachusetts Institute of Technology.</a:t>
            </a:r>
          </a:p>
          <a:p>
            <a:pPr>
              <a:spcBef>
                <a:spcPts val="300"/>
              </a:spcBef>
            </a:pPr>
            <a:r>
              <a:rPr lang="en-US" sz="1200" dirty="0"/>
              <a:t>Delivered to the U.S. Government with Unlimited Rights, as defined in DFARS Part 252.227-7013 or 7014 (Feb 2014). Notwithstanding any copyright notice, U.S. Government rights in this work are defined by DFARS 252.227-7013 or DFARS 252.227-7014 as detailed above. Use of this work other than as specifically authorized by the U.S. Government may violate any copyrights that exist in this work.</a:t>
            </a:r>
          </a:p>
          <a:p>
            <a:endParaRPr lang="en-US"/>
          </a:p>
        </p:txBody>
      </p:sp>
      <p:sp>
        <p:nvSpPr>
          <p:cNvPr id="4" name="Slide Number Placeholder 3"/>
          <p:cNvSpPr>
            <a:spLocks noGrp="1"/>
          </p:cNvSpPr>
          <p:nvPr>
            <p:ph type="sldNum" sz="quarter" idx="5"/>
          </p:nvPr>
        </p:nvSpPr>
        <p:spPr/>
        <p:txBody>
          <a:bodyPr/>
          <a:lstStyle/>
          <a:p>
            <a:fld id="{1783C958-1F1B-2347-8B37-D6BC4B56CB47}" type="slidenum">
              <a:rPr lang="en-US" altLang="en-US" smtClean="0"/>
              <a:pPr/>
              <a:t>2</a:t>
            </a:fld>
            <a:endParaRPr lang="en-US" altLang="en-US"/>
          </a:p>
        </p:txBody>
      </p:sp>
    </p:spTree>
    <p:extLst>
      <p:ext uri="{BB962C8B-B14F-4D97-AF65-F5344CB8AC3E}">
        <p14:creationId xmlns:p14="http://schemas.microsoft.com/office/powerpoint/2010/main" val="3191242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https://informationisbeautiful.net/visualizations/covid-19-coronavirus-infographic-datapack/</a:t>
            </a:r>
            <a:r>
              <a:rPr lang="en-US" dirty="0"/>
              <a:t> </a:t>
            </a:r>
          </a:p>
        </p:txBody>
      </p:sp>
      <p:sp>
        <p:nvSpPr>
          <p:cNvPr id="4" name="Slide Number Placeholder 3"/>
          <p:cNvSpPr>
            <a:spLocks noGrp="1"/>
          </p:cNvSpPr>
          <p:nvPr>
            <p:ph type="sldNum" sz="quarter" idx="10"/>
          </p:nvPr>
        </p:nvSpPr>
        <p:spPr/>
        <p:txBody>
          <a:bodyPr/>
          <a:lstStyle/>
          <a:p>
            <a:fld id="{ECAEEA05-B218-4628-AA69-444748205892}" type="slidenum">
              <a:rPr lang="en-US" smtClean="0"/>
              <a:t>6</a:t>
            </a:fld>
            <a:endParaRPr lang="en-US"/>
          </a:p>
        </p:txBody>
      </p:sp>
    </p:spTree>
    <p:extLst>
      <p:ext uri="{BB962C8B-B14F-4D97-AF65-F5344CB8AC3E}">
        <p14:creationId xmlns:p14="http://schemas.microsoft.com/office/powerpoint/2010/main" val="1868766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of the 12 principles do you think are more applicable to your goal of developing a mod to our Serious Game?</a:t>
            </a:r>
          </a:p>
        </p:txBody>
      </p:sp>
      <p:sp>
        <p:nvSpPr>
          <p:cNvPr id="4" name="Slide Number Placeholder 3"/>
          <p:cNvSpPr>
            <a:spLocks noGrp="1"/>
          </p:cNvSpPr>
          <p:nvPr>
            <p:ph type="sldNum" sz="quarter" idx="10"/>
          </p:nvPr>
        </p:nvSpPr>
        <p:spPr/>
        <p:txBody>
          <a:bodyPr/>
          <a:lstStyle/>
          <a:p>
            <a:fld id="{ECAEEA05-B218-4628-AA69-444748205892}" type="slidenum">
              <a:rPr lang="en-US" smtClean="0"/>
              <a:t>7</a:t>
            </a:fld>
            <a:endParaRPr lang="en-US"/>
          </a:p>
        </p:txBody>
      </p:sp>
    </p:spTree>
    <p:extLst>
      <p:ext uri="{BB962C8B-B14F-4D97-AF65-F5344CB8AC3E}">
        <p14:creationId xmlns:p14="http://schemas.microsoft.com/office/powerpoint/2010/main" val="9607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EEA05-B218-4628-AA69-444748205892}" type="slidenum">
              <a:rPr lang="en-US" smtClean="0"/>
              <a:t>16</a:t>
            </a:fld>
            <a:endParaRPr lang="en-US"/>
          </a:p>
        </p:txBody>
      </p:sp>
    </p:spTree>
    <p:extLst>
      <p:ext uri="{BB962C8B-B14F-4D97-AF65-F5344CB8AC3E}">
        <p14:creationId xmlns:p14="http://schemas.microsoft.com/office/powerpoint/2010/main" val="3823120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EEA05-B218-4628-AA69-444748205892}" type="slidenum">
              <a:rPr lang="en-US" smtClean="0"/>
              <a:t>17</a:t>
            </a:fld>
            <a:endParaRPr lang="en-US"/>
          </a:p>
        </p:txBody>
      </p:sp>
    </p:spTree>
    <p:extLst>
      <p:ext uri="{BB962C8B-B14F-4D97-AF65-F5344CB8AC3E}">
        <p14:creationId xmlns:p14="http://schemas.microsoft.com/office/powerpoint/2010/main" val="4046772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CAEEA05-B218-4628-AA69-444748205892}" type="slidenum">
              <a:rPr lang="en-US" smtClean="0"/>
              <a:t>18</a:t>
            </a:fld>
            <a:endParaRPr lang="en-US"/>
          </a:p>
        </p:txBody>
      </p:sp>
    </p:spTree>
    <p:extLst>
      <p:ext uri="{BB962C8B-B14F-4D97-AF65-F5344CB8AC3E}">
        <p14:creationId xmlns:p14="http://schemas.microsoft.com/office/powerpoint/2010/main" val="23288888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0525" y="693738"/>
            <a:ext cx="6153150" cy="3462337"/>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90BE28CF-9C7C-4B04-ABED-53683CB7B66B}" type="slidenum">
              <a:rPr lang="en-US" smtClean="0"/>
              <a:pPr>
                <a:defRPr/>
              </a:pPr>
              <a:t>27</a:t>
            </a:fld>
            <a:endParaRPr lang="en-US"/>
          </a:p>
        </p:txBody>
      </p:sp>
    </p:spTree>
    <p:extLst>
      <p:ext uri="{BB962C8B-B14F-4D97-AF65-F5344CB8AC3E}">
        <p14:creationId xmlns:p14="http://schemas.microsoft.com/office/powerpoint/2010/main" val="17707074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6" name="Rectangle 1026"/>
          <p:cNvSpPr>
            <a:spLocks noGrp="1" noChangeArrowheads="1"/>
          </p:cNvSpPr>
          <p:nvPr>
            <p:ph type="ctrTitle"/>
          </p:nvPr>
        </p:nvSpPr>
        <p:spPr>
          <a:xfrm>
            <a:off x="1109183" y="1389888"/>
            <a:ext cx="9970459" cy="1298448"/>
          </a:xfrm>
        </p:spPr>
        <p:txBody>
          <a:bodyPr anchor="b" anchorCtr="0"/>
          <a:lstStyle>
            <a:lvl1pPr>
              <a:lnSpc>
                <a:spcPct val="100000"/>
              </a:lnSpc>
              <a:spcAft>
                <a:spcPts val="600"/>
              </a:spcAft>
              <a:defRPr sz="3600"/>
            </a:lvl1pPr>
          </a:lstStyle>
          <a:p>
            <a:r>
              <a:rPr lang="en-US" altLang="en-US"/>
              <a:t>Click to edit Master title style</a:t>
            </a:r>
            <a:endParaRPr lang="en-US" altLang="en-US" dirty="0"/>
          </a:p>
        </p:txBody>
      </p:sp>
      <p:sp>
        <p:nvSpPr>
          <p:cNvPr id="6202" name="Rectangle 1082"/>
          <p:cNvSpPr>
            <a:spLocks noGrp="1" noChangeArrowheads="1"/>
          </p:cNvSpPr>
          <p:nvPr>
            <p:ph type="subTitle" sz="quarter" idx="1"/>
          </p:nvPr>
        </p:nvSpPr>
        <p:spPr>
          <a:xfrm>
            <a:off x="1109183" y="3008376"/>
            <a:ext cx="9970459" cy="1792224"/>
          </a:xfrm>
          <a:prstGeom prst="rect">
            <a:avLst/>
          </a:prstGeom>
          <a:ln w="12700">
            <a:headEnd type="none" w="sm" len="sm"/>
            <a:tailEnd type="none" w="sm" len="sm"/>
          </a:ln>
        </p:spPr>
        <p:txBody>
          <a:bodyPr lIns="91440" tIns="45720" rIns="91440" bIns="45720" anchor="ctr" anchorCtr="0"/>
          <a:lstStyle>
            <a:lvl1pPr marL="0" indent="0" algn="ctr">
              <a:lnSpc>
                <a:spcPct val="100000"/>
              </a:lnSpc>
              <a:spcBef>
                <a:spcPts val="0"/>
              </a:spcBef>
              <a:spcAft>
                <a:spcPts val="2400"/>
              </a:spcAft>
              <a:buFontTx/>
              <a:buNone/>
              <a:defRPr sz="2200"/>
            </a:lvl1pPr>
          </a:lstStyle>
          <a:p>
            <a:r>
              <a:rPr lang="en-US" altLang="en-US"/>
              <a:t>Click to edit Master subtitle style</a:t>
            </a:r>
            <a:endParaRPr lang="en-US" altLang="en-US" dirty="0"/>
          </a:p>
        </p:txBody>
      </p:sp>
      <p:sp>
        <p:nvSpPr>
          <p:cNvPr id="9" name="Freeform 8"/>
          <p:cNvSpPr>
            <a:spLocks/>
          </p:cNvSpPr>
          <p:nvPr userDrawn="1"/>
        </p:nvSpPr>
        <p:spPr bwMode="auto">
          <a:xfrm>
            <a:off x="0" y="950976"/>
            <a:ext cx="12188825"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sp>
        <p:nvSpPr>
          <p:cNvPr id="10" name="Freeform 8"/>
          <p:cNvSpPr>
            <a:spLocks/>
          </p:cNvSpPr>
          <p:nvPr userDrawn="1"/>
        </p:nvSpPr>
        <p:spPr bwMode="auto">
          <a:xfrm>
            <a:off x="0" y="6355080"/>
            <a:ext cx="12188825"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pic>
        <p:nvPicPr>
          <p:cNvPr id="7" name="Picture 6" descr="LL_Logo_blu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9976" y="5111496"/>
            <a:ext cx="3429000" cy="345440"/>
          </a:xfrm>
          <a:prstGeom prst="rect">
            <a:avLst/>
          </a:prstGeom>
        </p:spPr>
      </p:pic>
      <p:pic>
        <p:nvPicPr>
          <p:cNvPr id="11" name="Picture 2">
            <a:extLst>
              <a:ext uri="{FF2B5EF4-FFF2-40B4-BE49-F238E27FC236}">
                <a16:creationId xmlns:a16="http://schemas.microsoft.com/office/drawing/2014/main" id="{C3A108B2-08C9-D34B-96A6-22B3AB8E7528}"/>
              </a:ext>
            </a:extLst>
          </p:cNvPr>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11155535" y="122301"/>
            <a:ext cx="678007" cy="828675"/>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art Placeholder 3"/>
          <p:cNvSpPr>
            <a:spLocks noGrp="1"/>
          </p:cNvSpPr>
          <p:nvPr>
            <p:ph type="chart" sz="quarter" idx="10"/>
          </p:nvPr>
        </p:nvSpPr>
        <p:spPr>
          <a:xfrm>
            <a:off x="1791758" y="1700784"/>
            <a:ext cx="8605310" cy="394106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a:t>Click icon to add chart</a:t>
            </a:r>
            <a:endParaRPr lang="en-US" dirty="0"/>
          </a:p>
        </p:txBody>
      </p:sp>
      <p:sp>
        <p:nvSpPr>
          <p:cNvPr id="5" name="Text Placeholder 4"/>
          <p:cNvSpPr>
            <a:spLocks noGrp="1"/>
          </p:cNvSpPr>
          <p:nvPr>
            <p:ph type="body" sz="quarter" idx="11"/>
          </p:nvPr>
        </p:nvSpPr>
        <p:spPr>
          <a:xfrm>
            <a:off x="1791758" y="1252728"/>
            <a:ext cx="8605310"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1791758" y="5705856"/>
            <a:ext cx="8605310"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2007096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3" y="1293094"/>
            <a:ext cx="10915522" cy="4830616"/>
          </a:xfrm>
          <a:prstGeom prst="rect">
            <a:avLst/>
          </a:prstGeom>
        </p:spPr>
        <p:txBody>
          <a:bodyPr/>
          <a:lstStyle>
            <a:lvl1pPr>
              <a:lnSpc>
                <a:spcPts val="2200"/>
              </a:lnSpc>
              <a:spcBef>
                <a:spcPts val="1200"/>
              </a:spcBef>
              <a:spcAft>
                <a:spcPts val="0"/>
              </a:spcAft>
              <a:defRPr/>
            </a:lvl1pPr>
            <a:lvl2pPr marL="539750" indent="-255588">
              <a:lnSpc>
                <a:spcPts val="2000"/>
              </a:lnSpc>
              <a:spcBef>
                <a:spcPts val="600"/>
              </a:spcBef>
              <a:spcAft>
                <a:spcPts val="0"/>
              </a:spcAft>
              <a:defRPr sz="1800"/>
            </a:lvl2pPr>
            <a:lvl3pPr marL="757238" indent="-184150">
              <a:lnSpc>
                <a:spcPts val="1800"/>
              </a:lnSpc>
              <a:spcBef>
                <a:spcPts val="600"/>
              </a:spcBef>
              <a:spcAft>
                <a:spcPts val="0"/>
              </a:spcAft>
              <a:buSzPct val="90000"/>
              <a:buFont typeface="Arial" pitchFamily="34" charset="0"/>
              <a:buChar char="•"/>
              <a:defRPr/>
            </a:lvl3pPr>
            <a:lvl4pPr marL="1033272" indent="0">
              <a:lnSpc>
                <a:spcPts val="1600"/>
              </a:lnSpc>
              <a:spcBef>
                <a:spcPts val="600"/>
              </a:spcBef>
              <a:spcAft>
                <a:spcPts val="0"/>
              </a:spcAft>
              <a:buFontTx/>
              <a:buNone/>
              <a:defRPr/>
            </a:lvl4pPr>
            <a:lvl5pPr marL="1261872" indent="0">
              <a:lnSpc>
                <a:spcPts val="14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698776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383611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7762282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1035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9480680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516621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608653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68057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37194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33819" y="1289304"/>
            <a:ext cx="10921187"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Arial"/>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9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20043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824391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8807697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055501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172396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4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5974756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15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54584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5826575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7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813004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8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336579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633819" y="1289304"/>
            <a:ext cx="5314328"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Wingdings" charset="2"/>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0"/>
          </p:nvPr>
        </p:nvSpPr>
        <p:spPr>
          <a:xfrm>
            <a:off x="6216301" y="1289304"/>
            <a:ext cx="5314328"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Wingdings" charset="2"/>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780532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9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373883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0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797791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21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5680984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2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603837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23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64244268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4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197841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25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0717395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146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5449" y="146304"/>
            <a:ext cx="9677927" cy="466344"/>
          </a:xfrm>
        </p:spPr>
        <p:txBody>
          <a:bodyPr/>
          <a:lstStyle/>
          <a:p>
            <a:r>
              <a:rPr lang="en-US"/>
              <a:t>Click to edit Master title style</a:t>
            </a:r>
          </a:p>
        </p:txBody>
      </p:sp>
      <p:sp>
        <p:nvSpPr>
          <p:cNvPr id="3" name="Content Placeholder 2"/>
          <p:cNvSpPr>
            <a:spLocks noGrp="1"/>
          </p:cNvSpPr>
          <p:nvPr>
            <p:ph idx="1"/>
          </p:nvPr>
        </p:nvSpPr>
        <p:spPr>
          <a:xfrm>
            <a:off x="633819" y="1289304"/>
            <a:ext cx="10921187"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Wingdings" charset="2"/>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1255449" y="594360"/>
            <a:ext cx="9677927" cy="304800"/>
          </a:xfrm>
          <a:prstGeom prst="rect">
            <a:avLst/>
          </a:prstGeom>
        </p:spPr>
        <p:txBody>
          <a:bodyPr vert="horz"/>
          <a:lstStyle>
            <a:lvl1pPr marL="0" indent="0" algn="ctr">
              <a:lnSpc>
                <a:spcPts val="2400"/>
              </a:lnSpc>
              <a:spcBef>
                <a:spcPts val="300"/>
              </a:spcBef>
              <a:spcAft>
                <a:spcPts val="600"/>
              </a:spcAft>
              <a:buFontTx/>
              <a:buNone/>
              <a:defRPr sz="2400" baseline="0"/>
            </a:lvl1pPr>
            <a:lvl2pPr marL="520700" indent="0">
              <a:buNone/>
              <a:defRPr/>
            </a:lvl2pPr>
            <a:lvl3pPr marL="976313" indent="0">
              <a:buNone/>
              <a:defRPr/>
            </a:lvl3pPr>
            <a:lvl4pPr marL="1427162" indent="0">
              <a:buNone/>
              <a:defRPr/>
            </a:lvl4pPr>
            <a:lvl5pPr>
              <a:buNone/>
              <a:defRPr/>
            </a:lvl5pPr>
          </a:lstStyle>
          <a:p>
            <a:pPr lvl="0"/>
            <a:r>
              <a:rPr lang="en-US" dirty="0"/>
              <a:t>Click to add Subtitle</a:t>
            </a:r>
          </a:p>
        </p:txBody>
      </p:sp>
    </p:spTree>
    <p:extLst>
      <p:ext uri="{BB962C8B-B14F-4D97-AF65-F5344CB8AC3E}">
        <p14:creationId xmlns:p14="http://schemas.microsoft.com/office/powerpoint/2010/main" val="2411346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33819" y="1682496"/>
            <a:ext cx="10921187" cy="4443984"/>
          </a:xfrm>
          <a:prstGeom prst="rect">
            <a:avLst/>
          </a:prstGeom>
        </p:spPr>
        <p:txBody>
          <a:bodyPr anchor="t" anchorCtr="1"/>
          <a:lstStyle>
            <a:lvl1pPr marL="237744" indent="-237744">
              <a:lnSpc>
                <a:spcPct val="90000"/>
              </a:lnSpc>
              <a:spcBef>
                <a:spcPts val="1500"/>
              </a:spcBef>
              <a:buSzPct val="100000"/>
              <a:buFont typeface="Arial"/>
              <a:buChar char="•"/>
              <a:defRPr/>
            </a:lvl1pPr>
            <a:lvl2pPr marL="539496" indent="-256032">
              <a:lnSpc>
                <a:spcPct val="90000"/>
              </a:lnSpc>
              <a:spcBef>
                <a:spcPts val="1500"/>
              </a:spcBef>
              <a:defRPr/>
            </a:lvl2pPr>
            <a:lvl3pPr marL="758952" indent="-182880">
              <a:lnSpc>
                <a:spcPct val="90000"/>
              </a:lnSpc>
              <a:spcBef>
                <a:spcPts val="1500"/>
              </a:spcBef>
              <a:buSzPct val="90000"/>
              <a:buFont typeface="Wingdings" charset="2"/>
              <a:buChar char="§"/>
              <a:defRPr/>
            </a:lvl3pPr>
            <a:lvl4pPr marL="1033272" indent="0">
              <a:lnSpc>
                <a:spcPct val="90000"/>
              </a:lnSpc>
              <a:spcBef>
                <a:spcPts val="1500"/>
              </a:spcBef>
              <a:buFontTx/>
              <a:buNone/>
              <a:defRPr/>
            </a:lvl4pPr>
            <a:lvl5pPr marL="1261872" indent="0">
              <a:lnSpc>
                <a:spcPct val="90000"/>
              </a:lnSpc>
              <a:spcBef>
                <a:spcPts val="15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1346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hasCustomPrompt="1"/>
          </p:nvPr>
        </p:nvSpPr>
        <p:spPr>
          <a:xfrm>
            <a:off x="2108667" y="1764792"/>
            <a:ext cx="7959303" cy="3776472"/>
          </a:xfrm>
          <a:prstGeom prst="rect">
            <a:avLst/>
          </a:prstGeom>
          <a:ln w="12700">
            <a:solidFill>
              <a:schemeClr val="tx1"/>
            </a:solidFill>
          </a:ln>
        </p:spPr>
        <p:txBody>
          <a:bodyPr vert="horz"/>
          <a:lstStyle>
            <a:lvl1pPr marL="0" indent="0" algn="ctr">
              <a:lnSpc>
                <a:spcPts val="2000"/>
              </a:lnSpc>
              <a:spcBef>
                <a:spcPts val="300"/>
              </a:spcBef>
              <a:spcAft>
                <a:spcPts val="600"/>
              </a:spcAft>
              <a:buFontTx/>
              <a:buNone/>
              <a:defRPr/>
            </a:lvl1pPr>
          </a:lstStyle>
          <a:p>
            <a:r>
              <a:rPr lang="en-US" dirty="0"/>
              <a:t>Click icon to add picture</a:t>
            </a:r>
          </a:p>
        </p:txBody>
      </p:sp>
      <p:sp>
        <p:nvSpPr>
          <p:cNvPr id="5" name="Text Placeholder 4"/>
          <p:cNvSpPr>
            <a:spLocks noGrp="1"/>
          </p:cNvSpPr>
          <p:nvPr>
            <p:ph type="body" sz="quarter" idx="11"/>
          </p:nvPr>
        </p:nvSpPr>
        <p:spPr>
          <a:xfrm>
            <a:off x="2108667" y="1316736"/>
            <a:ext cx="7959303"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2108667" y="5605272"/>
            <a:ext cx="7959303"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249790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Media Placeholder 3"/>
          <p:cNvSpPr>
            <a:spLocks noGrp="1"/>
          </p:cNvSpPr>
          <p:nvPr>
            <p:ph type="media" sz="quarter" idx="10"/>
          </p:nvPr>
        </p:nvSpPr>
        <p:spPr>
          <a:xfrm>
            <a:off x="2315877" y="1828800"/>
            <a:ext cx="7581449" cy="334670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a:t>Click icon to add media</a:t>
            </a:r>
            <a:endParaRPr lang="en-US" dirty="0"/>
          </a:p>
        </p:txBody>
      </p:sp>
      <p:sp>
        <p:nvSpPr>
          <p:cNvPr id="5" name="Text Placeholder 4"/>
          <p:cNvSpPr>
            <a:spLocks noGrp="1"/>
          </p:cNvSpPr>
          <p:nvPr>
            <p:ph type="body" sz="quarter" idx="11"/>
          </p:nvPr>
        </p:nvSpPr>
        <p:spPr>
          <a:xfrm>
            <a:off x="2315877" y="1371600"/>
            <a:ext cx="7581449"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2315877" y="5230368"/>
            <a:ext cx="7581449"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33803974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2.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40"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title"/>
          </p:nvPr>
        </p:nvSpPr>
        <p:spPr bwMode="auto">
          <a:xfrm>
            <a:off x="1255449" y="100584"/>
            <a:ext cx="9677927" cy="813816"/>
          </a:xfrm>
          <a:prstGeom prst="rect">
            <a:avLst/>
          </a:prstGeom>
          <a:noFill/>
          <a:ln w="9525">
            <a:noFill/>
            <a:miter lim="800000"/>
            <a:headEnd/>
            <a:tailEnd/>
          </a:ln>
          <a:effectLst/>
        </p:spPr>
        <p:txBody>
          <a:bodyPr vert="horz" wrap="square" lIns="92064" tIns="46033" rIns="92064" bIns="46033" numCol="1" anchor="ctr" anchorCtr="0" compatLnSpc="1">
            <a:prstTxWarp prst="textNoShape">
              <a:avLst/>
            </a:prstTxWarp>
          </a:bodyPr>
          <a:lstStyle/>
          <a:p>
            <a:pPr lvl="0"/>
            <a:r>
              <a:rPr lang="en-US" altLang="en-US"/>
              <a:t>Click to edit Master title style</a:t>
            </a:r>
            <a:endParaRPr lang="en-US" altLang="en-US" dirty="0"/>
          </a:p>
        </p:txBody>
      </p:sp>
      <p:sp>
        <p:nvSpPr>
          <p:cNvPr id="1032" name="Freeform 8"/>
          <p:cNvSpPr>
            <a:spLocks/>
          </p:cNvSpPr>
          <p:nvPr/>
        </p:nvSpPr>
        <p:spPr bwMode="auto">
          <a:xfrm>
            <a:off x="0" y="950976"/>
            <a:ext cx="12188825"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sp>
        <p:nvSpPr>
          <p:cNvPr id="1048" name="Rectangle 24"/>
          <p:cNvSpPr>
            <a:spLocks noChangeArrowheads="1"/>
          </p:cNvSpPr>
          <p:nvPr/>
        </p:nvSpPr>
        <p:spPr bwMode="auto">
          <a:xfrm>
            <a:off x="426609" y="6455664"/>
            <a:ext cx="1450470" cy="219456"/>
          </a:xfrm>
          <a:prstGeom prst="rect">
            <a:avLst/>
          </a:prstGeom>
          <a:noFill/>
          <a:ln w="9525">
            <a:noFill/>
            <a:miter lim="800000"/>
            <a:headEnd/>
            <a:tailEnd/>
          </a:ln>
          <a:effectLst/>
        </p:spPr>
        <p:txBody>
          <a:bodyPr wrap="square" lIns="0" tIns="0" rIns="0" bIns="0" anchor="t" anchorCtr="0">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altLang="en-US" sz="700" b="1" i="0" dirty="0"/>
              <a:t>BW </a:t>
            </a:r>
            <a:r>
              <a:rPr lang="en-US" altLang="en-US" sz="700" b="1" i="0" dirty="0" err="1"/>
              <a:t>OPverview</a:t>
            </a:r>
            <a:r>
              <a:rPr lang="en-US" altLang="en-US" sz="700" b="1" i="0" baseline="0" dirty="0"/>
              <a:t>- </a:t>
            </a:r>
            <a:fld id="{321F32AB-3DDB-C54A-A434-42EC1FB733CD}" type="slidenum">
              <a:rPr lang="en-US" altLang="en-US" sz="700" b="1" i="0" smtClean="0"/>
              <a:pPr marL="0" marR="0" indent="0" algn="l" defTabSz="914400" rtl="0" eaLnBrk="0" fontAlgn="base" latinLnBrk="0" hangingPunct="0">
                <a:lnSpc>
                  <a:spcPct val="100000"/>
                </a:lnSpc>
                <a:spcBef>
                  <a:spcPct val="0"/>
                </a:spcBef>
                <a:spcAft>
                  <a:spcPct val="0"/>
                </a:spcAft>
                <a:buClrTx/>
                <a:buSzTx/>
                <a:buFontTx/>
                <a:buNone/>
                <a:tabLst/>
                <a:defRPr/>
              </a:pPr>
              <a:t>‹#›</a:t>
            </a:fld>
            <a:endParaRPr lang="en-US" altLang="en-US" sz="700" b="1" i="0" baseline="0" dirty="0"/>
          </a:p>
          <a:p>
            <a:pPr algn="l">
              <a:lnSpc>
                <a:spcPct val="100000"/>
              </a:lnSpc>
            </a:pPr>
            <a:r>
              <a:rPr lang="en-US" altLang="en-US" sz="700" b="1" i="0" baseline="0" dirty="0"/>
              <a:t>RTS Summer 2021</a:t>
            </a:r>
          </a:p>
        </p:txBody>
      </p:sp>
      <p:sp>
        <p:nvSpPr>
          <p:cNvPr id="11" name="Freeform 8"/>
          <p:cNvSpPr>
            <a:spLocks/>
          </p:cNvSpPr>
          <p:nvPr/>
        </p:nvSpPr>
        <p:spPr bwMode="auto">
          <a:xfrm>
            <a:off x="0" y="6355080"/>
            <a:ext cx="12188825"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pic>
        <p:nvPicPr>
          <p:cNvPr id="8" name="Picture 7" descr="LL_Logo_alone_blue.png"/>
          <p:cNvPicPr>
            <a:picLocks noChangeAspect="1"/>
          </p:cNvPicPr>
          <p:nvPr userDrawn="1"/>
        </p:nvPicPr>
        <p:blipFill>
          <a:blip r:embed="rId38">
            <a:extLst>
              <a:ext uri="{28A0092B-C50C-407E-A947-70E740481C1C}">
                <a14:useLocalDpi xmlns:a14="http://schemas.microsoft.com/office/drawing/2010/main" val="0"/>
              </a:ext>
            </a:extLst>
          </a:blip>
          <a:stretch>
            <a:fillRect/>
          </a:stretch>
        </p:blipFill>
        <p:spPr>
          <a:xfrm>
            <a:off x="484632" y="246888"/>
            <a:ext cx="548658" cy="531101"/>
          </a:xfrm>
          <a:prstGeom prst="rect">
            <a:avLst/>
          </a:prstGeom>
        </p:spPr>
      </p:pic>
      <p:pic>
        <p:nvPicPr>
          <p:cNvPr id="9" name="Picture 8" descr="LL_Logo_blue_nomark.png"/>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9683496" y="6473952"/>
            <a:ext cx="2023269" cy="230071"/>
          </a:xfrm>
          <a:prstGeom prst="rect">
            <a:avLst/>
          </a:prstGeom>
        </p:spPr>
      </p:pic>
      <p:pic>
        <p:nvPicPr>
          <p:cNvPr id="10" name="Picture 2">
            <a:extLst>
              <a:ext uri="{FF2B5EF4-FFF2-40B4-BE49-F238E27FC236}">
                <a16:creationId xmlns:a16="http://schemas.microsoft.com/office/drawing/2014/main" id="{DD982337-22DF-B540-9C7F-56E1DBE6351D}"/>
              </a:ext>
            </a:extLst>
          </p:cNvPr>
          <p:cNvPicPr>
            <a:picLocks noChangeAspect="1" noChangeArrowheads="1"/>
          </p:cNvPicPr>
          <p:nvPr userDrawn="1"/>
        </p:nvPicPr>
        <p:blipFill>
          <a:blip r:embed="rId40" cstate="print">
            <a:clrChange>
              <a:clrFrom>
                <a:srgbClr val="FFFFFF"/>
              </a:clrFrom>
              <a:clrTo>
                <a:srgbClr val="FFFFFF">
                  <a:alpha val="0"/>
                </a:srgbClr>
              </a:clrTo>
            </a:clrChange>
          </a:blip>
          <a:srcRect/>
          <a:stretch>
            <a:fillRect/>
          </a:stretch>
        </p:blipFill>
        <p:spPr bwMode="auto">
          <a:xfrm>
            <a:off x="11155535" y="122301"/>
            <a:ext cx="678007" cy="8286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4" r:id="rId4"/>
    <p:sldLayoutId id="2147483662" r:id="rId5"/>
    <p:sldLayoutId id="2147483656" r:id="rId6"/>
    <p:sldLayoutId id="2147483658" r:id="rId7"/>
    <p:sldLayoutId id="2147483659" r:id="rId8"/>
    <p:sldLayoutId id="2147483660" r:id="rId9"/>
    <p:sldLayoutId id="2147483661"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 id="2147483710" r:id="rId28"/>
    <p:sldLayoutId id="2147483711" r:id="rId29"/>
    <p:sldLayoutId id="2147483712" r:id="rId30"/>
    <p:sldLayoutId id="2147483713" r:id="rId31"/>
    <p:sldLayoutId id="2147483714" r:id="rId32"/>
    <p:sldLayoutId id="2147483715" r:id="rId33"/>
    <p:sldLayoutId id="2147483716" r:id="rId34"/>
    <p:sldLayoutId id="2147483717" r:id="rId35"/>
    <p:sldLayoutId id="2147483718" r:id="rId36"/>
  </p:sldLayoutIdLst>
  <p:txStyles>
    <p:titleStyle>
      <a:lvl1pPr algn="ctr" rtl="0" eaLnBrk="1" fontAlgn="base" hangingPunct="1">
        <a:lnSpc>
          <a:spcPts val="2800"/>
        </a:lnSpc>
        <a:spcBef>
          <a:spcPct val="0"/>
        </a:spcBef>
        <a:spcAft>
          <a:spcPct val="0"/>
        </a:spcAft>
        <a:defRPr sz="2800" b="1">
          <a:solidFill>
            <a:schemeClr val="tx2"/>
          </a:solidFill>
          <a:latin typeface="+mj-lt"/>
          <a:ea typeface="+mj-ea"/>
          <a:cs typeface="+mj-cs"/>
        </a:defRPr>
      </a:lvl1pPr>
      <a:lvl2pPr algn="ctr" rtl="0" eaLnBrk="1" fontAlgn="base" hangingPunct="1">
        <a:lnSpc>
          <a:spcPts val="3000"/>
        </a:lnSpc>
        <a:spcBef>
          <a:spcPct val="0"/>
        </a:spcBef>
        <a:spcAft>
          <a:spcPct val="0"/>
        </a:spcAft>
        <a:defRPr sz="2800" b="1">
          <a:solidFill>
            <a:schemeClr val="tx2"/>
          </a:solidFill>
          <a:latin typeface="Arial" pitchFamily="-110" charset="0"/>
        </a:defRPr>
      </a:lvl2pPr>
      <a:lvl3pPr algn="ctr" rtl="0" eaLnBrk="1" fontAlgn="base" hangingPunct="1">
        <a:lnSpc>
          <a:spcPts val="3000"/>
        </a:lnSpc>
        <a:spcBef>
          <a:spcPct val="0"/>
        </a:spcBef>
        <a:spcAft>
          <a:spcPct val="0"/>
        </a:spcAft>
        <a:defRPr sz="2800" b="1">
          <a:solidFill>
            <a:schemeClr val="tx2"/>
          </a:solidFill>
          <a:latin typeface="Arial" pitchFamily="-110" charset="0"/>
        </a:defRPr>
      </a:lvl3pPr>
      <a:lvl4pPr algn="ctr" rtl="0" eaLnBrk="1" fontAlgn="base" hangingPunct="1">
        <a:lnSpc>
          <a:spcPts val="3000"/>
        </a:lnSpc>
        <a:spcBef>
          <a:spcPct val="0"/>
        </a:spcBef>
        <a:spcAft>
          <a:spcPct val="0"/>
        </a:spcAft>
        <a:defRPr sz="2800" b="1">
          <a:solidFill>
            <a:schemeClr val="tx2"/>
          </a:solidFill>
          <a:latin typeface="Arial" pitchFamily="-110" charset="0"/>
        </a:defRPr>
      </a:lvl4pPr>
      <a:lvl5pPr algn="ctr" rtl="0" eaLnBrk="1" fontAlgn="base" hangingPunct="1">
        <a:lnSpc>
          <a:spcPts val="3000"/>
        </a:lnSpc>
        <a:spcBef>
          <a:spcPct val="0"/>
        </a:spcBef>
        <a:spcAft>
          <a:spcPct val="0"/>
        </a:spcAft>
        <a:defRPr sz="2800" b="1">
          <a:solidFill>
            <a:schemeClr val="tx2"/>
          </a:solidFill>
          <a:latin typeface="Arial" pitchFamily="-110" charset="0"/>
        </a:defRPr>
      </a:lvl5pPr>
      <a:lvl6pPr marL="457200" algn="ctr" rtl="0" eaLnBrk="1" fontAlgn="base" hangingPunct="1">
        <a:lnSpc>
          <a:spcPts val="3000"/>
        </a:lnSpc>
        <a:spcBef>
          <a:spcPct val="0"/>
        </a:spcBef>
        <a:spcAft>
          <a:spcPct val="0"/>
        </a:spcAft>
        <a:defRPr sz="2800" b="1">
          <a:solidFill>
            <a:schemeClr val="tx2"/>
          </a:solidFill>
          <a:latin typeface="Arial" pitchFamily="-110" charset="0"/>
        </a:defRPr>
      </a:lvl6pPr>
      <a:lvl7pPr marL="914400" algn="ctr" rtl="0" eaLnBrk="1" fontAlgn="base" hangingPunct="1">
        <a:lnSpc>
          <a:spcPts val="3000"/>
        </a:lnSpc>
        <a:spcBef>
          <a:spcPct val="0"/>
        </a:spcBef>
        <a:spcAft>
          <a:spcPct val="0"/>
        </a:spcAft>
        <a:defRPr sz="2800" b="1">
          <a:solidFill>
            <a:schemeClr val="tx2"/>
          </a:solidFill>
          <a:latin typeface="Arial" pitchFamily="-110" charset="0"/>
        </a:defRPr>
      </a:lvl7pPr>
      <a:lvl8pPr marL="1371600" algn="ctr" rtl="0" eaLnBrk="1" fontAlgn="base" hangingPunct="1">
        <a:lnSpc>
          <a:spcPts val="3000"/>
        </a:lnSpc>
        <a:spcBef>
          <a:spcPct val="0"/>
        </a:spcBef>
        <a:spcAft>
          <a:spcPct val="0"/>
        </a:spcAft>
        <a:defRPr sz="2800" b="1">
          <a:solidFill>
            <a:schemeClr val="tx2"/>
          </a:solidFill>
          <a:latin typeface="Arial" pitchFamily="-110" charset="0"/>
        </a:defRPr>
      </a:lvl8pPr>
      <a:lvl9pPr marL="1828800" algn="ctr" rtl="0" eaLnBrk="1" fontAlgn="base" hangingPunct="1">
        <a:lnSpc>
          <a:spcPts val="3000"/>
        </a:lnSpc>
        <a:spcBef>
          <a:spcPct val="0"/>
        </a:spcBef>
        <a:spcAft>
          <a:spcPct val="0"/>
        </a:spcAft>
        <a:defRPr sz="2800" b="1">
          <a:solidFill>
            <a:schemeClr val="tx2"/>
          </a:solidFill>
          <a:latin typeface="Arial" pitchFamily="-110" charset="0"/>
        </a:defRPr>
      </a:lvl9pPr>
    </p:titleStyle>
    <p:body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Whistleblower" TargetMode="External"/><Relationship Id="rId2" Type="http://schemas.openxmlformats.org/officeDocument/2006/relationships/hyperlink" Target="https://en.wikipedia.org/wiki/Safety_engineering" TargetMode="External"/><Relationship Id="rId1" Type="http://schemas.openxmlformats.org/officeDocument/2006/relationships/slideLayout" Target="../slideLayouts/slideLayout21.xml"/><Relationship Id="rId4" Type="http://schemas.openxmlformats.org/officeDocument/2006/relationships/hyperlink" Target="https://en.wikipedia.org/wiki/Groupthink" TargetMode="External"/></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22.xml"/><Relationship Id="rId6" Type="http://schemas.openxmlformats.org/officeDocument/2006/relationships/image" Target="../media/image16.png"/><Relationship Id="rId5" Type="http://schemas.microsoft.com/office/2007/relationships/hdphoto" Target="../media/hdphoto3.wdp"/><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0.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44.png"/><Relationship Id="rId4" Type="http://schemas.openxmlformats.org/officeDocument/2006/relationships/image" Target="../media/image43.jpe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err="1"/>
              <a:t>Beaverworks</a:t>
            </a:r>
            <a:r>
              <a:rPr lang="en-US" dirty="0"/>
              <a:t> 2021</a:t>
            </a:r>
          </a:p>
          <a:p>
            <a:r>
              <a:rPr lang="en-US" dirty="0"/>
              <a:t>Serious Games with AI</a:t>
            </a:r>
          </a:p>
        </p:txBody>
      </p:sp>
      <p:sp>
        <p:nvSpPr>
          <p:cNvPr id="3" name="Title 2"/>
          <p:cNvSpPr>
            <a:spLocks noGrp="1"/>
          </p:cNvSpPr>
          <p:nvPr>
            <p:ph type="ctrTitle"/>
          </p:nvPr>
        </p:nvSpPr>
        <p:spPr/>
        <p:txBody>
          <a:bodyPr/>
          <a:lstStyle/>
          <a:p>
            <a:r>
              <a:rPr lang="en-US" dirty="0"/>
              <a:t>Visualizing Information</a:t>
            </a:r>
          </a:p>
        </p:txBody>
      </p:sp>
    </p:spTree>
    <p:extLst>
      <p:ext uri="{BB962C8B-B14F-4D97-AF65-F5344CB8AC3E}">
        <p14:creationId xmlns:p14="http://schemas.microsoft.com/office/powerpoint/2010/main" val="3024118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But Graphs Can Mislead</a:t>
            </a:r>
          </a:p>
        </p:txBody>
      </p:sp>
      <p:pic>
        <p:nvPicPr>
          <p:cNvPr id="7" name="Content Placeholder 6"/>
          <p:cNvPicPr>
            <a:picLocks noGrp="1" noChangeAspect="1"/>
          </p:cNvPicPr>
          <p:nvPr>
            <p:ph sz="quarter" idx="10"/>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633248" y="1477941"/>
            <a:ext cx="10915982" cy="4460772"/>
          </a:xfrm>
          <a:prstGeom prst="rect">
            <a:avLst/>
          </a:prstGeom>
        </p:spPr>
      </p:pic>
    </p:spTree>
    <p:extLst>
      <p:ext uri="{BB962C8B-B14F-4D97-AF65-F5344CB8AC3E}">
        <p14:creationId xmlns:p14="http://schemas.microsoft.com/office/powerpoint/2010/main" val="261938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…the report also considered the contributing causes of the accident. Most salient was the failure of both NASA and Morton-Thiokol to respond adequately to the danger posed by the deficient joint design. </a:t>
            </a:r>
            <a:r>
              <a:rPr lang="en-US" dirty="0">
                <a:solidFill>
                  <a:srgbClr val="FF0000"/>
                </a:solidFill>
              </a:rPr>
              <a:t>Rather than redesigning the joint, they came to define the problem as an acceptable flight risk</a:t>
            </a:r>
            <a:r>
              <a:rPr lang="en-US" dirty="0"/>
              <a:t>. The report found that managers at Marshall had known about the flawed design since 1977, but never discussed the problem outside their reporting channels</a:t>
            </a:r>
          </a:p>
          <a:p>
            <a:r>
              <a:rPr lang="en-US" dirty="0"/>
              <a:t>failures in communication ... resulted in a decision to launch 51-L based on incomplete and sometimes misleading information, </a:t>
            </a:r>
            <a:r>
              <a:rPr lang="en-US" dirty="0">
                <a:solidFill>
                  <a:srgbClr val="FF0000"/>
                </a:solidFill>
              </a:rPr>
              <a:t>a conflict between engineering data and management judgments, and a NASA management structure that permitted internal flight safety problems to bypass key Shuttle managers</a:t>
            </a:r>
          </a:p>
          <a:p>
            <a:r>
              <a:rPr lang="en-US" b="0" dirty="0"/>
              <a:t>The </a:t>
            </a:r>
            <a:r>
              <a:rPr lang="en-US" b="0" i="1" dirty="0"/>
              <a:t>Challenger</a:t>
            </a:r>
            <a:r>
              <a:rPr lang="en-US" b="0" dirty="0"/>
              <a:t> accident has frequently been used as a case study in the study of subjects such as </a:t>
            </a:r>
            <a:r>
              <a:rPr lang="en-US" b="0" dirty="0">
                <a:hlinkClick r:id="rId2" tooltip="Safety engineering"/>
              </a:rPr>
              <a:t>engineering safety</a:t>
            </a:r>
            <a:r>
              <a:rPr lang="en-US" b="0" dirty="0"/>
              <a:t>, the ethics of </a:t>
            </a:r>
            <a:r>
              <a:rPr lang="en-US" b="0" dirty="0">
                <a:hlinkClick r:id="rId3" tooltip="Whistleblower"/>
              </a:rPr>
              <a:t>whistle-blowing</a:t>
            </a:r>
            <a:r>
              <a:rPr lang="en-US" b="0" dirty="0"/>
              <a:t>, communications, group decision-making, and the dangers of </a:t>
            </a:r>
            <a:r>
              <a:rPr lang="en-US" b="0" dirty="0">
                <a:hlinkClick r:id="rId4" tooltip="Groupthink"/>
              </a:rPr>
              <a:t>groupthink</a:t>
            </a:r>
            <a:r>
              <a:rPr lang="en-US" b="0" dirty="0"/>
              <a:t>. It is part of the required readings for engineers seeking a professional license in Canada and other countries</a:t>
            </a:r>
            <a:endParaRPr lang="en-US" dirty="0">
              <a:solidFill>
                <a:srgbClr val="FF0000"/>
              </a:solidFill>
            </a:endParaRPr>
          </a:p>
        </p:txBody>
      </p:sp>
      <p:sp>
        <p:nvSpPr>
          <p:cNvPr id="3" name="Title 2"/>
          <p:cNvSpPr>
            <a:spLocks noGrp="1"/>
          </p:cNvSpPr>
          <p:nvPr>
            <p:ph type="title"/>
          </p:nvPr>
        </p:nvSpPr>
        <p:spPr/>
        <p:txBody>
          <a:bodyPr/>
          <a:lstStyle/>
          <a:p>
            <a:r>
              <a:rPr lang="en-US" dirty="0"/>
              <a:t>Conflating Factors</a:t>
            </a:r>
          </a:p>
        </p:txBody>
      </p:sp>
    </p:spTree>
    <p:extLst>
      <p:ext uri="{BB962C8B-B14F-4D97-AF65-F5344CB8AC3E}">
        <p14:creationId xmlns:p14="http://schemas.microsoft.com/office/powerpoint/2010/main" val="42556414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a:duotone>
              <a:prstClr val="black"/>
              <a:schemeClr val="accent3">
                <a:tint val="45000"/>
                <a:satMod val="400000"/>
              </a:schemeClr>
            </a:duotone>
            <a:extLst>
              <a:ext uri="{BEBA8EAE-BF5A-486C-A8C5-ECC9F3942E4B}">
                <a14:imgProps xmlns:a14="http://schemas.microsoft.com/office/drawing/2010/main">
                  <a14:imgLayer r:embed="rId3">
                    <a14:imgEffect>
                      <a14:brightnessContrast bright="20000" contrast="20000"/>
                    </a14:imgEffect>
                  </a14:imgLayer>
                </a14:imgProps>
              </a:ext>
            </a:extLst>
          </a:blip>
          <a:stretch>
            <a:fillRect/>
          </a:stretch>
        </p:blipFill>
        <p:spPr>
          <a:xfrm>
            <a:off x="4912843" y="1085130"/>
            <a:ext cx="6785535" cy="5118002"/>
          </a:xfrm>
          <a:prstGeom prst="rect">
            <a:avLst/>
          </a:prstGeom>
        </p:spPr>
      </p:pic>
      <p:sp>
        <p:nvSpPr>
          <p:cNvPr id="3" name="Title 2"/>
          <p:cNvSpPr>
            <a:spLocks noGrp="1"/>
          </p:cNvSpPr>
          <p:nvPr>
            <p:ph type="title"/>
          </p:nvPr>
        </p:nvSpPr>
        <p:spPr/>
        <p:txBody>
          <a:bodyPr/>
          <a:lstStyle/>
          <a:p>
            <a:r>
              <a:rPr lang="en-US" dirty="0"/>
              <a:t>What Would Have Been Better?</a:t>
            </a:r>
          </a:p>
        </p:txBody>
      </p:sp>
      <p:pic>
        <p:nvPicPr>
          <p:cNvPr id="5" name="Picture 4"/>
          <p:cNvPicPr>
            <a:picLocks noChangeAspect="1"/>
          </p:cNvPicPr>
          <p:nvPr/>
        </p:nvPicPr>
        <p:blipFill>
          <a:blip r:embed="rId4">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20000" contrast="20000"/>
                    </a14:imgEffect>
                  </a14:imgLayer>
                </a14:imgProps>
              </a:ext>
            </a:extLst>
          </a:blip>
          <a:stretch>
            <a:fillRect/>
          </a:stretch>
        </p:blipFill>
        <p:spPr>
          <a:xfrm>
            <a:off x="425599" y="1085130"/>
            <a:ext cx="4244711" cy="3462276"/>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rightnessContrast bright="40000" contrast="20000"/>
                    </a14:imgEffect>
                  </a14:imgLayer>
                </a14:imgProps>
              </a:ext>
            </a:extLst>
          </a:blip>
          <a:stretch>
            <a:fillRect/>
          </a:stretch>
        </p:blipFill>
        <p:spPr>
          <a:xfrm>
            <a:off x="249334" y="5095150"/>
            <a:ext cx="4542242" cy="809414"/>
          </a:xfrm>
          <a:prstGeom prst="rect">
            <a:avLst/>
          </a:prstGeom>
        </p:spPr>
      </p:pic>
    </p:spTree>
    <p:extLst>
      <p:ext uri="{BB962C8B-B14F-4D97-AF65-F5344CB8AC3E}">
        <p14:creationId xmlns:p14="http://schemas.microsoft.com/office/powerpoint/2010/main" val="30998578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In the case of the Challenger disaster the single most important factor was temperature</a:t>
            </a:r>
          </a:p>
          <a:p>
            <a:r>
              <a:rPr lang="en-US" dirty="0"/>
              <a:t>As such it is very important to:</a:t>
            </a:r>
          </a:p>
          <a:p>
            <a:pPr lvl="1"/>
            <a:r>
              <a:rPr lang="en-US" dirty="0"/>
              <a:t>Eliminate data that is not immediately relevant to your message</a:t>
            </a:r>
          </a:p>
          <a:p>
            <a:pPr lvl="1"/>
            <a:r>
              <a:rPr lang="en-US" dirty="0"/>
              <a:t>Ensure you distinguish clearly cause and effect – how does your graphic illustrate the relationship between the two</a:t>
            </a:r>
          </a:p>
          <a:p>
            <a:pPr lvl="1"/>
            <a:r>
              <a:rPr lang="en-US" dirty="0"/>
              <a:t>Make sure the order of entities on the graph or display makes sense – how are you choosing your axes and linear vs log</a:t>
            </a:r>
          </a:p>
          <a:p>
            <a:pPr lvl="1"/>
            <a:r>
              <a:rPr lang="en-US" dirty="0"/>
              <a:t>Don’t get fancy, often a simple scatterplot is more useful than icon-based </a:t>
            </a:r>
            <a:r>
              <a:rPr lang="en-US" dirty="0" err="1"/>
              <a:t>eyecandy</a:t>
            </a:r>
            <a:endParaRPr lang="en-US" dirty="0"/>
          </a:p>
          <a:p>
            <a:r>
              <a:rPr lang="en-US" dirty="0"/>
              <a:t>You want to help the data speak for itself</a:t>
            </a:r>
          </a:p>
          <a:p>
            <a:r>
              <a:rPr lang="en-US" dirty="0"/>
              <a:t>In the best case the audience should be able to </a:t>
            </a:r>
            <a:r>
              <a:rPr lang="en-US" dirty="0" err="1"/>
              <a:t>grok</a:t>
            </a:r>
            <a:r>
              <a:rPr lang="en-US" dirty="0"/>
              <a:t> the message at a glance</a:t>
            </a:r>
          </a:p>
          <a:p>
            <a:pPr lvl="1"/>
            <a:endParaRPr lang="en-US" dirty="0"/>
          </a:p>
        </p:txBody>
      </p:sp>
      <p:sp>
        <p:nvSpPr>
          <p:cNvPr id="3" name="Title 2"/>
          <p:cNvSpPr>
            <a:spLocks noGrp="1"/>
          </p:cNvSpPr>
          <p:nvPr>
            <p:ph type="title"/>
          </p:nvPr>
        </p:nvSpPr>
        <p:spPr/>
        <p:txBody>
          <a:bodyPr/>
          <a:lstStyle/>
          <a:p>
            <a:r>
              <a:rPr lang="en-US" dirty="0"/>
              <a:t>When You Present Information Consider What Is the Most Important Message You Wish To Convey</a:t>
            </a:r>
          </a:p>
        </p:txBody>
      </p:sp>
      <p:sp>
        <p:nvSpPr>
          <p:cNvPr id="4" name="Rectangle 3"/>
          <p:cNvSpPr/>
          <p:nvPr/>
        </p:nvSpPr>
        <p:spPr>
          <a:xfrm>
            <a:off x="1023614" y="5423676"/>
            <a:ext cx="9865484" cy="771129"/>
          </a:xfrm>
          <a:prstGeom prst="rect">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If you need to, it doesn’t hurt to add a “bang box”, generally one sentence to underscore your message</a:t>
            </a:r>
          </a:p>
        </p:txBody>
      </p:sp>
    </p:spTree>
    <p:extLst>
      <p:ext uri="{BB962C8B-B14F-4D97-AF65-F5344CB8AC3E}">
        <p14:creationId xmlns:p14="http://schemas.microsoft.com/office/powerpoint/2010/main" val="2564575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rotWithShape="1">
          <a:blip r:embed="rId2"/>
          <a:srcRect t="12007"/>
          <a:stretch/>
        </p:blipFill>
        <p:spPr>
          <a:xfrm>
            <a:off x="531611" y="1101618"/>
            <a:ext cx="10923397" cy="4922176"/>
          </a:xfrm>
          <a:prstGeom prst="rect">
            <a:avLst/>
          </a:prstGeom>
        </p:spPr>
      </p:pic>
      <p:sp>
        <p:nvSpPr>
          <p:cNvPr id="3" name="Title 2"/>
          <p:cNvSpPr>
            <a:spLocks noGrp="1"/>
          </p:cNvSpPr>
          <p:nvPr>
            <p:ph type="title"/>
          </p:nvPr>
        </p:nvSpPr>
        <p:spPr/>
        <p:txBody>
          <a:bodyPr/>
          <a:lstStyle/>
          <a:p>
            <a:r>
              <a:rPr lang="en-US" dirty="0"/>
              <a:t>Is This Better?</a:t>
            </a:r>
          </a:p>
        </p:txBody>
      </p:sp>
    </p:spTree>
    <p:extLst>
      <p:ext uri="{BB962C8B-B14F-4D97-AF65-F5344CB8AC3E}">
        <p14:creationId xmlns:p14="http://schemas.microsoft.com/office/powerpoint/2010/main" val="2679805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509766" y="1088988"/>
            <a:ext cx="11428397" cy="917604"/>
          </a:xfrm>
        </p:spPr>
        <p:txBody>
          <a:bodyPr/>
          <a:lstStyle/>
          <a:p>
            <a:r>
              <a:rPr lang="en-US" dirty="0"/>
              <a:t>For technical presentations, showing data is essential</a:t>
            </a:r>
          </a:p>
          <a:p>
            <a:r>
              <a:rPr lang="en-US" dirty="0"/>
              <a:t>The challenge is often not just how to show data, but other factors, parameters, influences</a:t>
            </a:r>
          </a:p>
          <a:p>
            <a:endParaRPr lang="en-US" dirty="0"/>
          </a:p>
        </p:txBody>
      </p:sp>
      <p:sp>
        <p:nvSpPr>
          <p:cNvPr id="3" name="Title 2"/>
          <p:cNvSpPr>
            <a:spLocks noGrp="1"/>
          </p:cNvSpPr>
          <p:nvPr>
            <p:ph type="title"/>
          </p:nvPr>
        </p:nvSpPr>
        <p:spPr/>
        <p:txBody>
          <a:bodyPr/>
          <a:lstStyle/>
          <a:p>
            <a:r>
              <a:rPr lang="en-US" dirty="0"/>
              <a:t>Show me the data</a:t>
            </a:r>
          </a:p>
        </p:txBody>
      </p:sp>
      <p:pic>
        <p:nvPicPr>
          <p:cNvPr id="4" name="Picture 3"/>
          <p:cNvPicPr>
            <a:picLocks noChangeAspect="1"/>
          </p:cNvPicPr>
          <p:nvPr/>
        </p:nvPicPr>
        <p:blipFill rotWithShape="1">
          <a:blip r:embed="rId2"/>
          <a:srcRect l="-543" t="18234" r="543" b="19419"/>
          <a:stretch/>
        </p:blipFill>
        <p:spPr>
          <a:xfrm>
            <a:off x="87380" y="2108202"/>
            <a:ext cx="8923584" cy="4166452"/>
          </a:xfrm>
          <a:prstGeom prst="rect">
            <a:avLst/>
          </a:prstGeom>
        </p:spPr>
      </p:pic>
      <p:sp>
        <p:nvSpPr>
          <p:cNvPr id="5" name="TextBox 4"/>
          <p:cNvSpPr txBox="1"/>
          <p:nvPr/>
        </p:nvSpPr>
        <p:spPr>
          <a:xfrm>
            <a:off x="9134278" y="3064018"/>
            <a:ext cx="2803885" cy="4521599"/>
          </a:xfrm>
          <a:prstGeom prst="rect">
            <a:avLst/>
          </a:prstGeom>
          <a:noFill/>
        </p:spPr>
        <p:txBody>
          <a:bodyPr wrap="square" rtlCol="0">
            <a:spAutoFit/>
          </a:bodyPr>
          <a:lstStyle/>
          <a:p>
            <a:pPr algn="ctr"/>
            <a:r>
              <a:rPr lang="en-US" sz="2399" dirty="0"/>
              <a:t>Charles </a:t>
            </a:r>
            <a:r>
              <a:rPr lang="en-US" sz="2399" dirty="0" err="1"/>
              <a:t>Minard's</a:t>
            </a:r>
            <a:r>
              <a:rPr lang="en-US" sz="2399" dirty="0"/>
              <a:t> 1869 chart showing the number of men in Napoleon’s 1812 Russian campaign army, their movements, as well as the temperature they encountered on the return path. </a:t>
            </a:r>
            <a:endParaRPr lang="en-US" sz="1400" b="1" dirty="0"/>
          </a:p>
        </p:txBody>
      </p:sp>
    </p:spTree>
    <p:extLst>
      <p:ext uri="{BB962C8B-B14F-4D97-AF65-F5344CB8AC3E}">
        <p14:creationId xmlns:p14="http://schemas.microsoft.com/office/powerpoint/2010/main" val="1968702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0"/>
          </p:nvPr>
        </p:nvSpPr>
        <p:spPr>
          <a:xfrm>
            <a:off x="220336" y="3763260"/>
            <a:ext cx="5426324" cy="2310280"/>
          </a:xfrm>
        </p:spPr>
        <p:txBody>
          <a:bodyPr/>
          <a:lstStyle/>
          <a:p>
            <a:r>
              <a:rPr lang="en-US" dirty="0"/>
              <a:t>A critical component of display is communicating uncertainty to the user</a:t>
            </a:r>
          </a:p>
          <a:p>
            <a:r>
              <a:rPr lang="en-US" dirty="0"/>
              <a:t>A “visual metaphor” can help the user understand the associated probability</a:t>
            </a:r>
          </a:p>
          <a:p>
            <a:r>
              <a:rPr lang="en-US" dirty="0"/>
              <a:t>The challenge is to integrate uncertainty with controls on a user interface</a:t>
            </a:r>
          </a:p>
        </p:txBody>
      </p:sp>
      <p:sp>
        <p:nvSpPr>
          <p:cNvPr id="2" name="Title 1"/>
          <p:cNvSpPr>
            <a:spLocks noGrp="1"/>
          </p:cNvSpPr>
          <p:nvPr>
            <p:ph type="title"/>
          </p:nvPr>
        </p:nvSpPr>
        <p:spPr/>
        <p:txBody>
          <a:bodyPr/>
          <a:lstStyle/>
          <a:p>
            <a:r>
              <a:rPr lang="en-US" dirty="0"/>
              <a:t>Visualizing Uncertainty</a:t>
            </a:r>
          </a:p>
        </p:txBody>
      </p:sp>
      <p:pic>
        <p:nvPicPr>
          <p:cNvPr id="3" name="Picture 2"/>
          <p:cNvPicPr>
            <a:picLocks noChangeAspect="1"/>
          </p:cNvPicPr>
          <p:nvPr/>
        </p:nvPicPr>
        <p:blipFill>
          <a:blip r:embed="rId3"/>
          <a:stretch>
            <a:fillRect/>
          </a:stretch>
        </p:blipFill>
        <p:spPr>
          <a:xfrm>
            <a:off x="220337" y="1135425"/>
            <a:ext cx="4421763" cy="2286880"/>
          </a:xfrm>
          <a:prstGeom prst="rect">
            <a:avLst/>
          </a:prstGeom>
        </p:spPr>
      </p:pic>
      <p:pic>
        <p:nvPicPr>
          <p:cNvPr id="4" name="Picture 3"/>
          <p:cNvPicPr>
            <a:picLocks noChangeAspect="1"/>
          </p:cNvPicPr>
          <p:nvPr/>
        </p:nvPicPr>
        <p:blipFill>
          <a:blip r:embed="rId4"/>
          <a:stretch>
            <a:fillRect/>
          </a:stretch>
        </p:blipFill>
        <p:spPr>
          <a:xfrm>
            <a:off x="4769810" y="991806"/>
            <a:ext cx="3526053" cy="2430499"/>
          </a:xfrm>
          <a:prstGeom prst="rect">
            <a:avLst/>
          </a:prstGeom>
        </p:spPr>
      </p:pic>
      <p:pic>
        <p:nvPicPr>
          <p:cNvPr id="6" name="Picture 5"/>
          <p:cNvPicPr>
            <a:picLocks noChangeAspect="1"/>
          </p:cNvPicPr>
          <p:nvPr/>
        </p:nvPicPr>
        <p:blipFill rotWithShape="1">
          <a:blip r:embed="rId5"/>
          <a:srcRect r="31648"/>
          <a:stretch/>
        </p:blipFill>
        <p:spPr>
          <a:xfrm>
            <a:off x="8880537" y="1054566"/>
            <a:ext cx="2812583" cy="2317442"/>
          </a:xfrm>
          <a:prstGeom prst="rect">
            <a:avLst/>
          </a:prstGeom>
        </p:spPr>
      </p:pic>
      <p:pic>
        <p:nvPicPr>
          <p:cNvPr id="9" name="Picture 8"/>
          <p:cNvPicPr>
            <a:picLocks noChangeAspect="1"/>
          </p:cNvPicPr>
          <p:nvPr/>
        </p:nvPicPr>
        <p:blipFill rotWithShape="1">
          <a:blip r:embed="rId6"/>
          <a:srcRect l="4126" t="6477" r="4715" b="1349"/>
          <a:stretch/>
        </p:blipFill>
        <p:spPr>
          <a:xfrm>
            <a:off x="5700715" y="3422305"/>
            <a:ext cx="5167814" cy="2833388"/>
          </a:xfrm>
          <a:prstGeom prst="rect">
            <a:avLst/>
          </a:prstGeom>
        </p:spPr>
      </p:pic>
    </p:spTree>
    <p:extLst>
      <p:ext uri="{BB962C8B-B14F-4D97-AF65-F5344CB8AC3E}">
        <p14:creationId xmlns:p14="http://schemas.microsoft.com/office/powerpoint/2010/main" val="992391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a:xfrm>
            <a:off x="636651" y="1075993"/>
            <a:ext cx="10915522" cy="572879"/>
          </a:xfrm>
        </p:spPr>
        <p:txBody>
          <a:bodyPr/>
          <a:lstStyle/>
          <a:p>
            <a:r>
              <a:rPr lang="en-US" dirty="0"/>
              <a:t>Visualizations can do more than cram more information into a single display, they can enhance the user experience </a:t>
            </a:r>
          </a:p>
        </p:txBody>
      </p:sp>
      <p:sp>
        <p:nvSpPr>
          <p:cNvPr id="2" name="Title 1"/>
          <p:cNvSpPr>
            <a:spLocks noGrp="1"/>
          </p:cNvSpPr>
          <p:nvPr>
            <p:ph type="title"/>
          </p:nvPr>
        </p:nvSpPr>
        <p:spPr/>
        <p:txBody>
          <a:bodyPr/>
          <a:lstStyle/>
          <a:p>
            <a:r>
              <a:rPr lang="en-US" dirty="0"/>
              <a:t>Reducing Visual Complexity Without Obscuring Detail</a:t>
            </a:r>
          </a:p>
        </p:txBody>
      </p:sp>
      <p:pic>
        <p:nvPicPr>
          <p:cNvPr id="6" name="Picture 5"/>
          <p:cNvPicPr>
            <a:picLocks noChangeAspect="1"/>
          </p:cNvPicPr>
          <p:nvPr/>
        </p:nvPicPr>
        <p:blipFill>
          <a:blip r:embed="rId3"/>
          <a:stretch>
            <a:fillRect/>
          </a:stretch>
        </p:blipFill>
        <p:spPr>
          <a:xfrm>
            <a:off x="251393" y="4065740"/>
            <a:ext cx="5124246" cy="1679555"/>
          </a:xfrm>
          <a:prstGeom prst="rect">
            <a:avLst/>
          </a:prstGeom>
        </p:spPr>
      </p:pic>
      <p:sp>
        <p:nvSpPr>
          <p:cNvPr id="7" name="TextBox 6"/>
          <p:cNvSpPr txBox="1"/>
          <p:nvPr/>
        </p:nvSpPr>
        <p:spPr>
          <a:xfrm>
            <a:off x="566877" y="5857998"/>
            <a:ext cx="4050403" cy="307697"/>
          </a:xfrm>
          <a:prstGeom prst="rect">
            <a:avLst/>
          </a:prstGeom>
          <a:noFill/>
        </p:spPr>
        <p:txBody>
          <a:bodyPr wrap="square" rtlCol="0">
            <a:spAutoFit/>
          </a:bodyPr>
          <a:lstStyle/>
          <a:p>
            <a:pPr algn="ctr"/>
            <a:r>
              <a:rPr lang="en-US" sz="1400" b="1" dirty="0" err="1"/>
              <a:t>Weyeser</a:t>
            </a:r>
            <a:r>
              <a:rPr lang="en-US" sz="1400" b="1" dirty="0"/>
              <a:t> Explorer: data cluster elevation map</a:t>
            </a:r>
          </a:p>
        </p:txBody>
      </p:sp>
      <p:pic>
        <p:nvPicPr>
          <p:cNvPr id="8" name="Picture 7"/>
          <p:cNvPicPr>
            <a:picLocks noChangeAspect="1"/>
          </p:cNvPicPr>
          <p:nvPr/>
        </p:nvPicPr>
        <p:blipFill>
          <a:blip r:embed="rId4"/>
          <a:stretch>
            <a:fillRect/>
          </a:stretch>
        </p:blipFill>
        <p:spPr>
          <a:xfrm>
            <a:off x="251393" y="1762771"/>
            <a:ext cx="5124244" cy="1654704"/>
          </a:xfrm>
          <a:prstGeom prst="rect">
            <a:avLst/>
          </a:prstGeom>
        </p:spPr>
      </p:pic>
      <p:sp>
        <p:nvSpPr>
          <p:cNvPr id="9" name="TextBox 8"/>
          <p:cNvSpPr txBox="1"/>
          <p:nvPr/>
        </p:nvSpPr>
        <p:spPr>
          <a:xfrm>
            <a:off x="6379713" y="3072226"/>
            <a:ext cx="4474735" cy="307697"/>
          </a:xfrm>
          <a:prstGeom prst="rect">
            <a:avLst/>
          </a:prstGeom>
          <a:noFill/>
        </p:spPr>
        <p:txBody>
          <a:bodyPr wrap="square" rtlCol="0">
            <a:spAutoFit/>
          </a:bodyPr>
          <a:lstStyle/>
          <a:p>
            <a:pPr algn="ctr"/>
            <a:r>
              <a:rPr lang="en-US" sz="1400" b="1" dirty="0"/>
              <a:t>State of the Union address over time on Twitter</a:t>
            </a:r>
          </a:p>
        </p:txBody>
      </p:sp>
      <p:pic>
        <p:nvPicPr>
          <p:cNvPr id="3" name="Picture 2"/>
          <p:cNvPicPr>
            <a:picLocks noChangeAspect="1"/>
          </p:cNvPicPr>
          <p:nvPr/>
        </p:nvPicPr>
        <p:blipFill>
          <a:blip r:embed="rId5"/>
          <a:stretch>
            <a:fillRect/>
          </a:stretch>
        </p:blipFill>
        <p:spPr>
          <a:xfrm>
            <a:off x="5503587" y="1553981"/>
            <a:ext cx="6226989" cy="1459185"/>
          </a:xfrm>
          <a:prstGeom prst="rect">
            <a:avLst/>
          </a:prstGeom>
        </p:spPr>
      </p:pic>
      <p:sp>
        <p:nvSpPr>
          <p:cNvPr id="14" name="TextBox 13"/>
          <p:cNvSpPr txBox="1"/>
          <p:nvPr/>
        </p:nvSpPr>
        <p:spPr>
          <a:xfrm>
            <a:off x="497504" y="3542655"/>
            <a:ext cx="4136819" cy="523084"/>
          </a:xfrm>
          <a:prstGeom prst="rect">
            <a:avLst/>
          </a:prstGeom>
          <a:noFill/>
        </p:spPr>
        <p:txBody>
          <a:bodyPr wrap="square" rtlCol="0">
            <a:spAutoFit/>
          </a:bodyPr>
          <a:lstStyle/>
          <a:p>
            <a:pPr algn="ctr"/>
            <a:r>
              <a:rPr lang="en-US" sz="1400" b="1" dirty="0"/>
              <a:t>News Cloud: weighted/sorted attributes related to a topic</a:t>
            </a:r>
          </a:p>
        </p:txBody>
      </p:sp>
      <p:pic>
        <p:nvPicPr>
          <p:cNvPr id="15" name="Picture 14"/>
          <p:cNvPicPr>
            <a:picLocks noChangeAspect="1"/>
          </p:cNvPicPr>
          <p:nvPr/>
        </p:nvPicPr>
        <p:blipFill rotWithShape="1">
          <a:blip r:embed="rId6"/>
          <a:srcRect b="26351"/>
          <a:stretch/>
        </p:blipFill>
        <p:spPr>
          <a:xfrm>
            <a:off x="5828910" y="3542656"/>
            <a:ext cx="5769274" cy="2401618"/>
          </a:xfrm>
          <a:prstGeom prst="rect">
            <a:avLst/>
          </a:prstGeom>
        </p:spPr>
      </p:pic>
      <p:sp>
        <p:nvSpPr>
          <p:cNvPr id="16" name="TextBox 15"/>
          <p:cNvSpPr txBox="1"/>
          <p:nvPr/>
        </p:nvSpPr>
        <p:spPr>
          <a:xfrm>
            <a:off x="6425938" y="6011846"/>
            <a:ext cx="4346755" cy="307697"/>
          </a:xfrm>
          <a:prstGeom prst="rect">
            <a:avLst/>
          </a:prstGeom>
          <a:noFill/>
        </p:spPr>
        <p:txBody>
          <a:bodyPr wrap="square" rtlCol="0">
            <a:spAutoFit/>
          </a:bodyPr>
          <a:lstStyle/>
          <a:p>
            <a:pPr algn="ctr"/>
            <a:r>
              <a:rPr lang="en-US" sz="1400" b="1" dirty="0"/>
              <a:t>Shooting success based on distance and player</a:t>
            </a:r>
          </a:p>
        </p:txBody>
      </p:sp>
    </p:spTree>
    <p:extLst>
      <p:ext uri="{BB962C8B-B14F-4D97-AF65-F5344CB8AC3E}">
        <p14:creationId xmlns:p14="http://schemas.microsoft.com/office/powerpoint/2010/main" val="14284498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Common Chart Mechanisms</a:t>
            </a:r>
          </a:p>
        </p:txBody>
      </p:sp>
      <p:pic>
        <p:nvPicPr>
          <p:cNvPr id="4" name="Picture 3"/>
          <p:cNvPicPr>
            <a:picLocks noChangeAspect="1"/>
          </p:cNvPicPr>
          <p:nvPr/>
        </p:nvPicPr>
        <p:blipFill rotWithShape="1">
          <a:blip r:embed="rId3"/>
          <a:srcRect t="7508"/>
          <a:stretch/>
        </p:blipFill>
        <p:spPr>
          <a:xfrm>
            <a:off x="1125649" y="1068747"/>
            <a:ext cx="3506562" cy="2432469"/>
          </a:xfrm>
          <a:prstGeom prst="rect">
            <a:avLst/>
          </a:prstGeom>
        </p:spPr>
      </p:pic>
      <p:sp>
        <p:nvSpPr>
          <p:cNvPr id="5" name="TextBox 4"/>
          <p:cNvSpPr txBox="1"/>
          <p:nvPr/>
        </p:nvSpPr>
        <p:spPr>
          <a:xfrm>
            <a:off x="961917" y="3361210"/>
            <a:ext cx="4113728" cy="307697"/>
          </a:xfrm>
          <a:prstGeom prst="rect">
            <a:avLst/>
          </a:prstGeom>
          <a:noFill/>
        </p:spPr>
        <p:txBody>
          <a:bodyPr wrap="square" rtlCol="0">
            <a:spAutoFit/>
          </a:bodyPr>
          <a:lstStyle/>
          <a:p>
            <a:pPr algn="ctr"/>
            <a:r>
              <a:rPr lang="en-US" sz="1400" b="1" dirty="0"/>
              <a:t>Stoplight Chart</a:t>
            </a:r>
          </a:p>
        </p:txBody>
      </p:sp>
      <p:pic>
        <p:nvPicPr>
          <p:cNvPr id="6" name="Picture 5"/>
          <p:cNvPicPr>
            <a:picLocks noChangeAspect="1"/>
          </p:cNvPicPr>
          <p:nvPr/>
        </p:nvPicPr>
        <p:blipFill>
          <a:blip r:embed="rId4"/>
          <a:stretch>
            <a:fillRect/>
          </a:stretch>
        </p:blipFill>
        <p:spPr>
          <a:xfrm>
            <a:off x="6039262" y="1101277"/>
            <a:ext cx="4895854" cy="2177334"/>
          </a:xfrm>
          <a:prstGeom prst="rect">
            <a:avLst/>
          </a:prstGeom>
        </p:spPr>
      </p:pic>
      <p:sp>
        <p:nvSpPr>
          <p:cNvPr id="7" name="TextBox 6"/>
          <p:cNvSpPr txBox="1"/>
          <p:nvPr/>
        </p:nvSpPr>
        <p:spPr>
          <a:xfrm>
            <a:off x="6483273" y="3361209"/>
            <a:ext cx="4113728" cy="307697"/>
          </a:xfrm>
          <a:prstGeom prst="rect">
            <a:avLst/>
          </a:prstGeom>
          <a:noFill/>
        </p:spPr>
        <p:txBody>
          <a:bodyPr wrap="square" rtlCol="0">
            <a:spAutoFit/>
          </a:bodyPr>
          <a:lstStyle/>
          <a:p>
            <a:pPr algn="ctr"/>
            <a:r>
              <a:rPr lang="en-US" sz="1400" b="1" dirty="0"/>
              <a:t>Gantt Chart</a:t>
            </a:r>
          </a:p>
        </p:txBody>
      </p:sp>
      <p:pic>
        <p:nvPicPr>
          <p:cNvPr id="9" name="Picture 8"/>
          <p:cNvPicPr>
            <a:picLocks noChangeAspect="1"/>
          </p:cNvPicPr>
          <p:nvPr/>
        </p:nvPicPr>
        <p:blipFill>
          <a:blip r:embed="rId5"/>
          <a:stretch>
            <a:fillRect/>
          </a:stretch>
        </p:blipFill>
        <p:spPr>
          <a:xfrm>
            <a:off x="1580810" y="3737165"/>
            <a:ext cx="2875943" cy="2206017"/>
          </a:xfrm>
          <a:prstGeom prst="rect">
            <a:avLst/>
          </a:prstGeom>
        </p:spPr>
      </p:pic>
      <p:sp>
        <p:nvSpPr>
          <p:cNvPr id="10" name="TextBox 9"/>
          <p:cNvSpPr txBox="1"/>
          <p:nvPr/>
        </p:nvSpPr>
        <p:spPr>
          <a:xfrm>
            <a:off x="961917" y="6019064"/>
            <a:ext cx="4113728" cy="307697"/>
          </a:xfrm>
          <a:prstGeom prst="rect">
            <a:avLst/>
          </a:prstGeom>
          <a:noFill/>
        </p:spPr>
        <p:txBody>
          <a:bodyPr wrap="square" rtlCol="0">
            <a:spAutoFit/>
          </a:bodyPr>
          <a:lstStyle/>
          <a:p>
            <a:pPr algn="ctr"/>
            <a:r>
              <a:rPr lang="en-US" sz="1400" b="1" dirty="0"/>
              <a:t>Spider Chart</a:t>
            </a:r>
          </a:p>
        </p:txBody>
      </p:sp>
      <p:pic>
        <p:nvPicPr>
          <p:cNvPr id="11" name="Picture 10"/>
          <p:cNvPicPr>
            <a:picLocks noChangeAspect="1"/>
          </p:cNvPicPr>
          <p:nvPr/>
        </p:nvPicPr>
        <p:blipFill>
          <a:blip r:embed="rId6"/>
          <a:stretch>
            <a:fillRect/>
          </a:stretch>
        </p:blipFill>
        <p:spPr>
          <a:xfrm>
            <a:off x="7083007" y="3668905"/>
            <a:ext cx="2808361" cy="2395806"/>
          </a:xfrm>
          <a:prstGeom prst="rect">
            <a:avLst/>
          </a:prstGeom>
        </p:spPr>
      </p:pic>
      <p:sp>
        <p:nvSpPr>
          <p:cNvPr id="12" name="TextBox 11"/>
          <p:cNvSpPr txBox="1"/>
          <p:nvPr/>
        </p:nvSpPr>
        <p:spPr>
          <a:xfrm>
            <a:off x="6430323" y="6069549"/>
            <a:ext cx="4113728" cy="307697"/>
          </a:xfrm>
          <a:prstGeom prst="rect">
            <a:avLst/>
          </a:prstGeom>
          <a:noFill/>
        </p:spPr>
        <p:txBody>
          <a:bodyPr wrap="square" rtlCol="0">
            <a:spAutoFit/>
          </a:bodyPr>
          <a:lstStyle/>
          <a:p>
            <a:pPr algn="ctr"/>
            <a:r>
              <a:rPr lang="en-US" sz="1400" b="1" dirty="0"/>
              <a:t>Flow Chart</a:t>
            </a:r>
          </a:p>
        </p:txBody>
      </p:sp>
    </p:spTree>
    <p:extLst>
      <p:ext uri="{BB962C8B-B14F-4D97-AF65-F5344CB8AC3E}">
        <p14:creationId xmlns:p14="http://schemas.microsoft.com/office/powerpoint/2010/main" val="36785958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Indeed</a:t>
            </a:r>
          </a:p>
        </p:txBody>
      </p:sp>
      <p:pic>
        <p:nvPicPr>
          <p:cNvPr id="9" name="Picture 8"/>
          <p:cNvPicPr>
            <a:picLocks noChangeAspect="1"/>
          </p:cNvPicPr>
          <p:nvPr/>
        </p:nvPicPr>
        <p:blipFill>
          <a:blip r:embed="rId2"/>
          <a:stretch>
            <a:fillRect/>
          </a:stretch>
        </p:blipFill>
        <p:spPr>
          <a:xfrm>
            <a:off x="8457889" y="2286297"/>
            <a:ext cx="3043465" cy="3391723"/>
          </a:xfrm>
          <a:prstGeom prst="rect">
            <a:avLst/>
          </a:prstGeom>
        </p:spPr>
      </p:pic>
      <p:sp>
        <p:nvSpPr>
          <p:cNvPr id="10" name="TextBox 9"/>
          <p:cNvSpPr txBox="1"/>
          <p:nvPr/>
        </p:nvSpPr>
        <p:spPr>
          <a:xfrm>
            <a:off x="8110366" y="1774640"/>
            <a:ext cx="3738512" cy="307697"/>
          </a:xfrm>
          <a:prstGeom prst="rect">
            <a:avLst/>
          </a:prstGeom>
          <a:noFill/>
        </p:spPr>
        <p:txBody>
          <a:bodyPr wrap="square" rtlCol="0">
            <a:spAutoFit/>
          </a:bodyPr>
          <a:lstStyle/>
          <a:p>
            <a:pPr algn="ctr"/>
            <a:r>
              <a:rPr lang="en-US" sz="1400" b="1" dirty="0"/>
              <a:t>Also this…</a:t>
            </a:r>
          </a:p>
        </p:txBody>
      </p:sp>
      <p:grpSp>
        <p:nvGrpSpPr>
          <p:cNvPr id="14" name="Group 13"/>
          <p:cNvGrpSpPr/>
          <p:nvPr/>
        </p:nvGrpSpPr>
        <p:grpSpPr>
          <a:xfrm>
            <a:off x="340146" y="1080688"/>
            <a:ext cx="7046664" cy="5085025"/>
            <a:chOff x="340235" y="1080076"/>
            <a:chExt cx="7048500" cy="5086350"/>
          </a:xfrm>
        </p:grpSpPr>
        <p:pic>
          <p:nvPicPr>
            <p:cNvPr id="11" name="Picture 10"/>
            <p:cNvPicPr>
              <a:picLocks noChangeAspect="1"/>
            </p:cNvPicPr>
            <p:nvPr/>
          </p:nvPicPr>
          <p:blipFill>
            <a:blip r:embed="rId3"/>
            <a:stretch>
              <a:fillRect/>
            </a:stretch>
          </p:blipFill>
          <p:spPr>
            <a:xfrm>
              <a:off x="340235" y="1080076"/>
              <a:ext cx="7048500" cy="5086350"/>
            </a:xfrm>
            <a:prstGeom prst="rect">
              <a:avLst/>
            </a:prstGeom>
          </p:spPr>
        </p:pic>
        <p:sp>
          <p:nvSpPr>
            <p:cNvPr id="12" name="TextBox 11"/>
            <p:cNvSpPr txBox="1"/>
            <p:nvPr/>
          </p:nvSpPr>
          <p:spPr>
            <a:xfrm>
              <a:off x="5505352" y="2856907"/>
              <a:ext cx="777004" cy="184666"/>
            </a:xfrm>
            <a:prstGeom prst="rect">
              <a:avLst/>
            </a:prstGeom>
            <a:solidFill>
              <a:schemeClr val="bg1"/>
            </a:solidFill>
          </p:spPr>
          <p:txBody>
            <a:bodyPr wrap="square" lIns="0" tIns="0" rIns="0" bIns="0" rtlCol="0">
              <a:spAutoFit/>
            </a:bodyPr>
            <a:lstStyle/>
            <a:p>
              <a:pPr algn="ctr"/>
              <a:r>
                <a:rPr lang="en-US" sz="1200" b="1" dirty="0">
                  <a:latin typeface="Chiller" panose="04020404031007020602" pitchFamily="82" charset="0"/>
                </a:rPr>
                <a:t>6 Lattes Later</a:t>
              </a:r>
            </a:p>
          </p:txBody>
        </p:sp>
        <p:sp>
          <p:nvSpPr>
            <p:cNvPr id="13" name="TextBox 12"/>
            <p:cNvSpPr txBox="1"/>
            <p:nvPr/>
          </p:nvSpPr>
          <p:spPr>
            <a:xfrm>
              <a:off x="4922600" y="3847332"/>
              <a:ext cx="535374" cy="138499"/>
            </a:xfrm>
            <a:prstGeom prst="rect">
              <a:avLst/>
            </a:prstGeom>
            <a:solidFill>
              <a:schemeClr val="bg1"/>
            </a:solidFill>
          </p:spPr>
          <p:txBody>
            <a:bodyPr wrap="square" lIns="0" tIns="0" rIns="0" bIns="0" rtlCol="0">
              <a:spAutoFit/>
            </a:bodyPr>
            <a:lstStyle/>
            <a:p>
              <a:pPr algn="ctr"/>
              <a:r>
                <a:rPr lang="en-US" sz="900" b="1" dirty="0">
                  <a:latin typeface="Chiller" panose="04020404031007020602" pitchFamily="82" charset="0"/>
                </a:rPr>
                <a:t>Yeet it.</a:t>
              </a:r>
            </a:p>
          </p:txBody>
        </p:sp>
      </p:grpSp>
    </p:spTree>
    <p:extLst>
      <p:ext uri="{BB962C8B-B14F-4D97-AF65-F5344CB8AC3E}">
        <p14:creationId xmlns:p14="http://schemas.microsoft.com/office/powerpoint/2010/main" val="3464994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What are we looking at?</a:t>
            </a:r>
          </a:p>
        </p:txBody>
      </p:sp>
      <p:pic>
        <p:nvPicPr>
          <p:cNvPr id="7" name="Content Placeholder 6"/>
          <p:cNvPicPr>
            <a:picLocks noGrp="1" noChangeAspect="1"/>
          </p:cNvPicPr>
          <p:nvPr>
            <p:ph sz="quarter" idx="10"/>
          </p:nvPr>
        </p:nvPicPr>
        <p:blipFill>
          <a:blip r:embed="rId3"/>
          <a:stretch>
            <a:fillRect/>
          </a:stretch>
        </p:blipFill>
        <p:spPr>
          <a:xfrm>
            <a:off x="1735042" y="1016058"/>
            <a:ext cx="8339395" cy="5309849"/>
          </a:xfrm>
          <a:prstGeom prst="rect">
            <a:avLst/>
          </a:prstGeom>
        </p:spPr>
      </p:pic>
    </p:spTree>
    <p:extLst>
      <p:ext uri="{BB962C8B-B14F-4D97-AF65-F5344CB8AC3E}">
        <p14:creationId xmlns:p14="http://schemas.microsoft.com/office/powerpoint/2010/main" val="4264191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Some Common Software Diagram Mechanisms</a:t>
            </a:r>
          </a:p>
        </p:txBody>
      </p:sp>
      <p:pic>
        <p:nvPicPr>
          <p:cNvPr id="4" name="Picture 3"/>
          <p:cNvPicPr>
            <a:picLocks noChangeAspect="1"/>
          </p:cNvPicPr>
          <p:nvPr/>
        </p:nvPicPr>
        <p:blipFill rotWithShape="1">
          <a:blip r:embed="rId2"/>
          <a:srcRect l="10270" t="9536" r="10620" b="11325"/>
          <a:stretch/>
        </p:blipFill>
        <p:spPr>
          <a:xfrm>
            <a:off x="646603" y="1048835"/>
            <a:ext cx="3793455" cy="3088084"/>
          </a:xfrm>
          <a:prstGeom prst="rect">
            <a:avLst/>
          </a:prstGeom>
        </p:spPr>
      </p:pic>
      <p:pic>
        <p:nvPicPr>
          <p:cNvPr id="5" name="Picture 4"/>
          <p:cNvPicPr>
            <a:picLocks noChangeAspect="1"/>
          </p:cNvPicPr>
          <p:nvPr/>
        </p:nvPicPr>
        <p:blipFill>
          <a:blip r:embed="rId3"/>
          <a:stretch>
            <a:fillRect/>
          </a:stretch>
        </p:blipFill>
        <p:spPr>
          <a:xfrm>
            <a:off x="5919755" y="1316394"/>
            <a:ext cx="4608086" cy="2069341"/>
          </a:xfrm>
          <a:prstGeom prst="rect">
            <a:avLst/>
          </a:prstGeom>
        </p:spPr>
      </p:pic>
      <p:pic>
        <p:nvPicPr>
          <p:cNvPr id="6" name="Picture 5"/>
          <p:cNvPicPr>
            <a:picLocks noChangeAspect="1"/>
          </p:cNvPicPr>
          <p:nvPr/>
        </p:nvPicPr>
        <p:blipFill>
          <a:blip r:embed="rId4"/>
          <a:stretch>
            <a:fillRect/>
          </a:stretch>
        </p:blipFill>
        <p:spPr>
          <a:xfrm>
            <a:off x="1376341" y="4417716"/>
            <a:ext cx="2752008" cy="1656918"/>
          </a:xfrm>
          <a:prstGeom prst="rect">
            <a:avLst/>
          </a:prstGeom>
        </p:spPr>
      </p:pic>
      <p:pic>
        <p:nvPicPr>
          <p:cNvPr id="7" name="Picture 6"/>
          <p:cNvPicPr>
            <a:picLocks noChangeAspect="1"/>
          </p:cNvPicPr>
          <p:nvPr/>
        </p:nvPicPr>
        <p:blipFill>
          <a:blip r:embed="rId5"/>
          <a:stretch>
            <a:fillRect/>
          </a:stretch>
        </p:blipFill>
        <p:spPr>
          <a:xfrm>
            <a:off x="5730233" y="3594428"/>
            <a:ext cx="5312869" cy="2575510"/>
          </a:xfrm>
          <a:prstGeom prst="rect">
            <a:avLst/>
          </a:prstGeom>
        </p:spPr>
      </p:pic>
      <p:sp>
        <p:nvSpPr>
          <p:cNvPr id="8" name="TextBox 7"/>
          <p:cNvSpPr txBox="1"/>
          <p:nvPr/>
        </p:nvSpPr>
        <p:spPr>
          <a:xfrm>
            <a:off x="1329768" y="4068088"/>
            <a:ext cx="3046840" cy="307697"/>
          </a:xfrm>
          <a:prstGeom prst="rect">
            <a:avLst/>
          </a:prstGeom>
          <a:noFill/>
        </p:spPr>
        <p:txBody>
          <a:bodyPr wrap="square" rtlCol="0">
            <a:spAutoFit/>
          </a:bodyPr>
          <a:lstStyle/>
          <a:p>
            <a:pPr algn="ctr"/>
            <a:r>
              <a:rPr lang="en-US" sz="1400" b="1" dirty="0"/>
              <a:t>Use Case Diagram (Behavior)</a:t>
            </a:r>
          </a:p>
        </p:txBody>
      </p:sp>
      <p:sp>
        <p:nvSpPr>
          <p:cNvPr id="9" name="TextBox 8"/>
          <p:cNvSpPr txBox="1"/>
          <p:nvPr/>
        </p:nvSpPr>
        <p:spPr>
          <a:xfrm>
            <a:off x="7087888" y="3385736"/>
            <a:ext cx="2597557" cy="307697"/>
          </a:xfrm>
          <a:prstGeom prst="rect">
            <a:avLst/>
          </a:prstGeom>
          <a:noFill/>
        </p:spPr>
        <p:txBody>
          <a:bodyPr wrap="square" rtlCol="0">
            <a:spAutoFit/>
          </a:bodyPr>
          <a:lstStyle/>
          <a:p>
            <a:pPr algn="ctr"/>
            <a:r>
              <a:rPr lang="en-US" sz="1400" b="1" dirty="0"/>
              <a:t>Timing Diagram (Interaction)</a:t>
            </a:r>
          </a:p>
        </p:txBody>
      </p:sp>
      <p:sp>
        <p:nvSpPr>
          <p:cNvPr id="10" name="TextBox 9"/>
          <p:cNvSpPr txBox="1"/>
          <p:nvPr/>
        </p:nvSpPr>
        <p:spPr>
          <a:xfrm>
            <a:off x="7087888" y="5982460"/>
            <a:ext cx="2597557" cy="307697"/>
          </a:xfrm>
          <a:prstGeom prst="rect">
            <a:avLst/>
          </a:prstGeom>
          <a:noFill/>
        </p:spPr>
        <p:txBody>
          <a:bodyPr wrap="square" rtlCol="0">
            <a:spAutoFit/>
          </a:bodyPr>
          <a:lstStyle/>
          <a:p>
            <a:pPr algn="ctr"/>
            <a:r>
              <a:rPr lang="en-US" sz="1400" b="1" dirty="0"/>
              <a:t>Class Diagram (Structure)</a:t>
            </a:r>
          </a:p>
        </p:txBody>
      </p:sp>
      <p:sp>
        <p:nvSpPr>
          <p:cNvPr id="11" name="TextBox 10"/>
          <p:cNvSpPr txBox="1"/>
          <p:nvPr/>
        </p:nvSpPr>
        <p:spPr>
          <a:xfrm>
            <a:off x="1218781" y="6016090"/>
            <a:ext cx="3268815" cy="307697"/>
          </a:xfrm>
          <a:prstGeom prst="rect">
            <a:avLst/>
          </a:prstGeom>
          <a:noFill/>
        </p:spPr>
        <p:txBody>
          <a:bodyPr wrap="square" rtlCol="0">
            <a:spAutoFit/>
          </a:bodyPr>
          <a:lstStyle/>
          <a:p>
            <a:pPr algn="ctr"/>
            <a:r>
              <a:rPr lang="en-US" sz="1400" b="1" dirty="0"/>
              <a:t>State Machine Diagram (Behavior)</a:t>
            </a:r>
          </a:p>
        </p:txBody>
      </p:sp>
    </p:spTree>
    <p:extLst>
      <p:ext uri="{BB962C8B-B14F-4D97-AF65-F5344CB8AC3E}">
        <p14:creationId xmlns:p14="http://schemas.microsoft.com/office/powerpoint/2010/main" val="1936931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33082" y="1293651"/>
            <a:ext cx="10915522" cy="1326577"/>
          </a:xfrm>
        </p:spPr>
        <p:txBody>
          <a:bodyPr/>
          <a:lstStyle/>
          <a:p>
            <a:r>
              <a:rPr lang="en-US" dirty="0"/>
              <a:t>Unified Modeling Language – UML was developed in the 90’s coinciding with the development of Object Oriented Programming</a:t>
            </a:r>
          </a:p>
          <a:p>
            <a:r>
              <a:rPr lang="en-US" dirty="0"/>
              <a:t>It enables visualization of different architectural aspects of a body of code</a:t>
            </a:r>
          </a:p>
          <a:p>
            <a:endParaRPr lang="en-US" dirty="0"/>
          </a:p>
        </p:txBody>
      </p:sp>
      <p:sp>
        <p:nvSpPr>
          <p:cNvPr id="3" name="Title 2"/>
          <p:cNvSpPr>
            <a:spLocks noGrp="1"/>
          </p:cNvSpPr>
          <p:nvPr>
            <p:ph type="title"/>
          </p:nvPr>
        </p:nvSpPr>
        <p:spPr/>
        <p:txBody>
          <a:bodyPr/>
          <a:lstStyle/>
          <a:p>
            <a:r>
              <a:rPr lang="en-US" dirty="0"/>
              <a:t>Unified Modeling Language</a:t>
            </a:r>
          </a:p>
        </p:txBody>
      </p:sp>
      <p:pic>
        <p:nvPicPr>
          <p:cNvPr id="4" name="Picture 3"/>
          <p:cNvPicPr>
            <a:picLocks noChangeAspect="1"/>
          </p:cNvPicPr>
          <p:nvPr/>
        </p:nvPicPr>
        <p:blipFill>
          <a:blip r:embed="rId2"/>
          <a:stretch>
            <a:fillRect/>
          </a:stretch>
        </p:blipFill>
        <p:spPr>
          <a:xfrm>
            <a:off x="6782796" y="2914453"/>
            <a:ext cx="4917024" cy="2961784"/>
          </a:xfrm>
          <a:prstGeom prst="rect">
            <a:avLst/>
          </a:prstGeom>
        </p:spPr>
      </p:pic>
      <p:sp>
        <p:nvSpPr>
          <p:cNvPr id="5" name="TextBox 4"/>
          <p:cNvSpPr txBox="1"/>
          <p:nvPr/>
        </p:nvSpPr>
        <p:spPr>
          <a:xfrm>
            <a:off x="6688285" y="5861466"/>
            <a:ext cx="5106044" cy="523084"/>
          </a:xfrm>
          <a:prstGeom prst="rect">
            <a:avLst/>
          </a:prstGeom>
          <a:noFill/>
        </p:spPr>
        <p:txBody>
          <a:bodyPr wrap="square" rtlCol="0">
            <a:spAutoFit/>
          </a:bodyPr>
          <a:lstStyle/>
          <a:p>
            <a:pPr algn="ctr"/>
            <a:r>
              <a:rPr lang="en-US" sz="1400" b="1" dirty="0"/>
              <a:t>Database Modeling looks similar to Class Modeling but connections are keys into the tables</a:t>
            </a:r>
          </a:p>
        </p:txBody>
      </p:sp>
      <p:sp>
        <p:nvSpPr>
          <p:cNvPr id="6" name="Content Placeholder 1"/>
          <p:cNvSpPr txBox="1">
            <a:spLocks/>
          </p:cNvSpPr>
          <p:nvPr/>
        </p:nvSpPr>
        <p:spPr>
          <a:xfrm>
            <a:off x="344940" y="2573319"/>
            <a:ext cx="6144189" cy="3570932"/>
          </a:xfrm>
          <a:prstGeom prst="rect">
            <a:avLst/>
          </a:prstGeom>
        </p:spPr>
        <p:txBody>
          <a:bodyPr/>
          <a:lstStyle>
            <a:lvl1pPr marL="233363" indent="-233363" algn="l" eaLnBrk="1" hangingPunct="1">
              <a:lnSpc>
                <a:spcPct val="90000"/>
              </a:lnSpc>
              <a:spcBef>
                <a:spcPts val="1200"/>
              </a:spcBef>
              <a:spcAft>
                <a:spcPts val="0"/>
              </a:spcAft>
              <a:buFont typeface="Arial" pitchFamily="34" charset="0"/>
              <a:buChar char="•"/>
              <a:defRPr sz="2000" b="1">
                <a:latin typeface="Arial" pitchFamily="34" charset="0"/>
                <a:cs typeface="Arial" pitchFamily="34" charset="0"/>
              </a:defRPr>
            </a:lvl1pPr>
            <a:lvl2pPr marL="539750" indent="-255588" algn="l" eaLnBrk="1" hangingPunct="1">
              <a:lnSpc>
                <a:spcPct val="90000"/>
              </a:lnSpc>
              <a:spcBef>
                <a:spcPts val="600"/>
              </a:spcBef>
              <a:spcAft>
                <a:spcPts val="0"/>
              </a:spcAft>
              <a:buFont typeface="Arial" pitchFamily="34" charset="0"/>
              <a:buChar char="–"/>
              <a:defRPr sz="1800" b="1">
                <a:latin typeface="Arial" pitchFamily="34" charset="0"/>
                <a:cs typeface="Arial" pitchFamily="34" charset="0"/>
              </a:defRPr>
            </a:lvl2pPr>
            <a:lvl3pPr marL="757238" indent="-184150" algn="l" eaLnBrk="1" hangingPunct="1">
              <a:lnSpc>
                <a:spcPct val="90000"/>
              </a:lnSpc>
              <a:spcBef>
                <a:spcPts val="600"/>
              </a:spcBef>
              <a:spcAft>
                <a:spcPts val="0"/>
              </a:spcAft>
              <a:buSzPct val="90000"/>
              <a:buFont typeface="Arial" pitchFamily="34" charset="0"/>
              <a:buChar char="•"/>
              <a:defRPr sz="1600" b="1">
                <a:latin typeface="Arial" pitchFamily="34" charset="0"/>
                <a:cs typeface="Arial" pitchFamily="34" charset="0"/>
              </a:defRPr>
            </a:lvl3pPr>
            <a:lvl4pPr marL="1033272" indent="0" algn="l" eaLnBrk="1" hangingPunct="1">
              <a:lnSpc>
                <a:spcPct val="90000"/>
              </a:lnSpc>
              <a:spcBef>
                <a:spcPts val="600"/>
              </a:spcBef>
              <a:spcAft>
                <a:spcPts val="0"/>
              </a:spcAft>
              <a:buFontTx/>
              <a:buNone/>
              <a:defRPr sz="1400" b="1">
                <a:latin typeface="Arial" pitchFamily="34" charset="0"/>
                <a:cs typeface="Arial" pitchFamily="34" charset="0"/>
              </a:defRPr>
            </a:lvl4pPr>
            <a:lvl5pPr marL="1261872" indent="0" algn="l" eaLnBrk="1" hangingPunct="1">
              <a:lnSpc>
                <a:spcPct val="90000"/>
              </a:lnSpc>
              <a:spcBef>
                <a:spcPts val="600"/>
              </a:spcBef>
              <a:spcAft>
                <a:spcPts val="0"/>
              </a:spcAft>
              <a:buSzPct val="85000"/>
              <a:buFontTx/>
              <a:buNone/>
              <a:defRPr sz="1200" b="1">
                <a:latin typeface="Arial" pitchFamily="34" charset="0"/>
                <a:cs typeface="Arial" pitchFamily="34" charset="0"/>
              </a:defRPr>
            </a:lvl5pPr>
            <a:lvl6pPr marL="1147763" indent="0" algn="l" eaLnBrk="1" hangingPunct="1">
              <a:spcBef>
                <a:spcPts val="600"/>
              </a:spcBef>
              <a:buFont typeface="Arial" pitchFamily="34" charset="0"/>
              <a:buChar char="•"/>
              <a:defRPr sz="1400" b="1">
                <a:latin typeface="Arial" pitchFamily="34" charset="0"/>
                <a:cs typeface="Arial" pitchFamily="34" charset="0"/>
              </a:defRPr>
            </a:lvl6pPr>
            <a:lvl7pPr marL="1319213" indent="-179388" algn="l" eaLnBrk="1" hangingPunct="1">
              <a:lnSpc>
                <a:spcPts val="2000"/>
              </a:lnSpc>
              <a:spcBef>
                <a:spcPts val="300"/>
              </a:spcBef>
              <a:spcAft>
                <a:spcPts val="600"/>
              </a:spcAft>
              <a:buFont typeface="Arial" pitchFamily="34" charset="0"/>
              <a:buChar char="•"/>
              <a:defRPr sz="1200" b="1">
                <a:latin typeface="Arial" pitchFamily="34" charset="0"/>
                <a:cs typeface="Arial" pitchFamily="34" charset="0"/>
              </a:defRPr>
            </a:lvl7pPr>
          </a:lstStyle>
          <a:p>
            <a:r>
              <a:rPr lang="en-US" sz="1999" kern="0" dirty="0">
                <a:solidFill>
                  <a:sysClr val="windowText" lastClr="000000"/>
                </a:solidFill>
              </a:rPr>
              <a:t>UML is considered a standard by the International Organization for Standardization (ISO)  - meaning it’s recognized universally as a way to represent software design</a:t>
            </a:r>
          </a:p>
          <a:p>
            <a:r>
              <a:rPr lang="en-US" sz="1999" kern="0" dirty="0">
                <a:solidFill>
                  <a:sysClr val="windowText" lastClr="000000"/>
                </a:solidFill>
              </a:rPr>
              <a:t>Being able to visualize the code provides a vehicle for conversation and to experiment with different ways of implementation</a:t>
            </a:r>
          </a:p>
          <a:p>
            <a:r>
              <a:rPr lang="en-US" sz="1999" kern="0" dirty="0">
                <a:solidFill>
                  <a:sysClr val="windowText" lastClr="000000"/>
                </a:solidFill>
              </a:rPr>
              <a:t>Tools exist to “reverse engineer” diagrams, meaning to create diagrams from existing code</a:t>
            </a:r>
          </a:p>
          <a:p>
            <a:r>
              <a:rPr lang="en-US" sz="1999" kern="0" dirty="0">
                <a:solidFill>
                  <a:sysClr val="windowText" lastClr="000000"/>
                </a:solidFill>
              </a:rPr>
              <a:t>Often it is easier to wrap your head around a visual representation than just the code itself</a:t>
            </a:r>
          </a:p>
          <a:p>
            <a:endParaRPr lang="en-US" sz="1999" kern="0" dirty="0">
              <a:solidFill>
                <a:sysClr val="windowText" lastClr="000000"/>
              </a:solidFill>
            </a:endParaRPr>
          </a:p>
          <a:p>
            <a:endParaRPr lang="en-US" sz="1999" kern="0" dirty="0">
              <a:solidFill>
                <a:sysClr val="windowText" lastClr="000000"/>
              </a:solidFill>
            </a:endParaRPr>
          </a:p>
        </p:txBody>
      </p:sp>
    </p:spTree>
    <p:extLst>
      <p:ext uri="{BB962C8B-B14F-4D97-AF65-F5344CB8AC3E}">
        <p14:creationId xmlns:p14="http://schemas.microsoft.com/office/powerpoint/2010/main" val="18436308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33082" y="1293650"/>
            <a:ext cx="3895098" cy="4829358"/>
          </a:xfrm>
        </p:spPr>
        <p:txBody>
          <a:bodyPr/>
          <a:lstStyle/>
          <a:p>
            <a:r>
              <a:rPr lang="en-US" dirty="0"/>
              <a:t>Red–green color blindness is the most common form, followed by blue–yellow color blindness and total color blindness</a:t>
            </a:r>
          </a:p>
          <a:p>
            <a:r>
              <a:rPr lang="en-US" dirty="0"/>
              <a:t>Red–green color blindness affects up to 8% of males and 0.5% of females of Northern European descent </a:t>
            </a:r>
          </a:p>
          <a:p>
            <a:r>
              <a:rPr lang="en-US" dirty="0"/>
              <a:t>While a relatively small percentage, it is necessary to consider the impact of color, instead use intensity, icons, shapes or other visual differentiators </a:t>
            </a:r>
          </a:p>
        </p:txBody>
      </p:sp>
      <p:sp>
        <p:nvSpPr>
          <p:cNvPr id="3" name="Title 2"/>
          <p:cNvSpPr>
            <a:spLocks noGrp="1"/>
          </p:cNvSpPr>
          <p:nvPr>
            <p:ph type="title"/>
          </p:nvPr>
        </p:nvSpPr>
        <p:spPr/>
        <p:txBody>
          <a:bodyPr/>
          <a:lstStyle/>
          <a:p>
            <a:r>
              <a:rPr lang="en-US" dirty="0"/>
              <a:t>Impact of Color and Color Blindness</a:t>
            </a:r>
          </a:p>
        </p:txBody>
      </p:sp>
      <p:pic>
        <p:nvPicPr>
          <p:cNvPr id="4" name="Picture 3"/>
          <p:cNvPicPr>
            <a:picLocks noChangeAspect="1"/>
          </p:cNvPicPr>
          <p:nvPr/>
        </p:nvPicPr>
        <p:blipFill>
          <a:blip r:embed="rId2"/>
          <a:stretch>
            <a:fillRect/>
          </a:stretch>
        </p:blipFill>
        <p:spPr>
          <a:xfrm>
            <a:off x="4621159" y="1190343"/>
            <a:ext cx="7379953" cy="4932665"/>
          </a:xfrm>
          <a:prstGeom prst="rect">
            <a:avLst/>
          </a:prstGeom>
        </p:spPr>
      </p:pic>
    </p:spTree>
    <p:extLst>
      <p:ext uri="{BB962C8B-B14F-4D97-AF65-F5344CB8AC3E}">
        <p14:creationId xmlns:p14="http://schemas.microsoft.com/office/powerpoint/2010/main" val="2796317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a:extLst>
              <a:ext uri="{28A0092B-C50C-407E-A947-70E740481C1C}">
                <a14:useLocalDpi xmlns:a14="http://schemas.microsoft.com/office/drawing/2010/main" val="0"/>
              </a:ext>
            </a:extLst>
          </a:blip>
          <a:stretch>
            <a:fillRect/>
          </a:stretch>
        </p:blipFill>
        <p:spPr>
          <a:xfrm>
            <a:off x="6976019" y="1242267"/>
            <a:ext cx="4822565" cy="4827917"/>
          </a:xfrm>
        </p:spPr>
      </p:pic>
      <p:sp>
        <p:nvSpPr>
          <p:cNvPr id="3" name="Title 2"/>
          <p:cNvSpPr>
            <a:spLocks noGrp="1"/>
          </p:cNvSpPr>
          <p:nvPr>
            <p:ph type="title"/>
          </p:nvPr>
        </p:nvSpPr>
        <p:spPr/>
        <p:txBody>
          <a:bodyPr/>
          <a:lstStyle/>
          <a:p>
            <a:r>
              <a:rPr lang="en-US" dirty="0"/>
              <a:t>Animation</a:t>
            </a:r>
          </a:p>
        </p:txBody>
      </p:sp>
      <p:sp>
        <p:nvSpPr>
          <p:cNvPr id="5" name="Content Placeholder 1"/>
          <p:cNvSpPr txBox="1">
            <a:spLocks/>
          </p:cNvSpPr>
          <p:nvPr/>
        </p:nvSpPr>
        <p:spPr>
          <a:xfrm>
            <a:off x="344940" y="1175567"/>
            <a:ext cx="6144189" cy="2126729"/>
          </a:xfrm>
          <a:prstGeom prst="rect">
            <a:avLst/>
          </a:prstGeom>
        </p:spPr>
        <p:txBody>
          <a:bodyPr/>
          <a:lstStyle>
            <a:lvl1pPr marL="233363" indent="-233363" algn="l" eaLnBrk="1" hangingPunct="1">
              <a:lnSpc>
                <a:spcPct val="90000"/>
              </a:lnSpc>
              <a:spcBef>
                <a:spcPts val="1200"/>
              </a:spcBef>
              <a:spcAft>
                <a:spcPts val="0"/>
              </a:spcAft>
              <a:buFont typeface="Arial" pitchFamily="34" charset="0"/>
              <a:buChar char="•"/>
              <a:defRPr sz="2000" b="1">
                <a:latin typeface="Arial" pitchFamily="34" charset="0"/>
                <a:cs typeface="Arial" pitchFamily="34" charset="0"/>
              </a:defRPr>
            </a:lvl1pPr>
            <a:lvl2pPr marL="539750" indent="-255588" algn="l" eaLnBrk="1" hangingPunct="1">
              <a:lnSpc>
                <a:spcPct val="90000"/>
              </a:lnSpc>
              <a:spcBef>
                <a:spcPts val="600"/>
              </a:spcBef>
              <a:spcAft>
                <a:spcPts val="0"/>
              </a:spcAft>
              <a:buFont typeface="Arial" pitchFamily="34" charset="0"/>
              <a:buChar char="–"/>
              <a:defRPr sz="1800" b="1">
                <a:latin typeface="Arial" pitchFamily="34" charset="0"/>
                <a:cs typeface="Arial" pitchFamily="34" charset="0"/>
              </a:defRPr>
            </a:lvl2pPr>
            <a:lvl3pPr marL="757238" indent="-184150" algn="l" eaLnBrk="1" hangingPunct="1">
              <a:lnSpc>
                <a:spcPct val="90000"/>
              </a:lnSpc>
              <a:spcBef>
                <a:spcPts val="600"/>
              </a:spcBef>
              <a:spcAft>
                <a:spcPts val="0"/>
              </a:spcAft>
              <a:buSzPct val="90000"/>
              <a:buFont typeface="Arial" pitchFamily="34" charset="0"/>
              <a:buChar char="•"/>
              <a:defRPr sz="1600" b="1">
                <a:latin typeface="Arial" pitchFamily="34" charset="0"/>
                <a:cs typeface="Arial" pitchFamily="34" charset="0"/>
              </a:defRPr>
            </a:lvl3pPr>
            <a:lvl4pPr marL="1033272" indent="0" algn="l" eaLnBrk="1" hangingPunct="1">
              <a:lnSpc>
                <a:spcPct val="90000"/>
              </a:lnSpc>
              <a:spcBef>
                <a:spcPts val="600"/>
              </a:spcBef>
              <a:spcAft>
                <a:spcPts val="0"/>
              </a:spcAft>
              <a:buFontTx/>
              <a:buNone/>
              <a:defRPr sz="1400" b="1">
                <a:latin typeface="Arial" pitchFamily="34" charset="0"/>
                <a:cs typeface="Arial" pitchFamily="34" charset="0"/>
              </a:defRPr>
            </a:lvl4pPr>
            <a:lvl5pPr marL="1261872" indent="0" algn="l" eaLnBrk="1" hangingPunct="1">
              <a:lnSpc>
                <a:spcPct val="90000"/>
              </a:lnSpc>
              <a:spcBef>
                <a:spcPts val="600"/>
              </a:spcBef>
              <a:spcAft>
                <a:spcPts val="0"/>
              </a:spcAft>
              <a:buSzPct val="85000"/>
              <a:buFontTx/>
              <a:buNone/>
              <a:defRPr sz="1200" b="1">
                <a:latin typeface="Arial" pitchFamily="34" charset="0"/>
                <a:cs typeface="Arial" pitchFamily="34" charset="0"/>
              </a:defRPr>
            </a:lvl5pPr>
            <a:lvl6pPr marL="1147763" indent="0" algn="l" eaLnBrk="1" hangingPunct="1">
              <a:spcBef>
                <a:spcPts val="600"/>
              </a:spcBef>
              <a:buFont typeface="Arial" pitchFamily="34" charset="0"/>
              <a:buChar char="•"/>
              <a:defRPr sz="1400" b="1">
                <a:latin typeface="Arial" pitchFamily="34" charset="0"/>
                <a:cs typeface="Arial" pitchFamily="34" charset="0"/>
              </a:defRPr>
            </a:lvl6pPr>
            <a:lvl7pPr marL="1319213" indent="-179388" algn="l" eaLnBrk="1" hangingPunct="1">
              <a:lnSpc>
                <a:spcPts val="2000"/>
              </a:lnSpc>
              <a:spcBef>
                <a:spcPts val="300"/>
              </a:spcBef>
              <a:spcAft>
                <a:spcPts val="600"/>
              </a:spcAft>
              <a:buFont typeface="Arial" pitchFamily="34" charset="0"/>
              <a:buChar char="•"/>
              <a:defRPr sz="1200" b="1">
                <a:latin typeface="Arial" pitchFamily="34" charset="0"/>
                <a:cs typeface="Arial" pitchFamily="34" charset="0"/>
              </a:defRPr>
            </a:lvl7pPr>
          </a:lstStyle>
          <a:p>
            <a:r>
              <a:rPr lang="en-US" sz="1999" kern="0" dirty="0">
                <a:solidFill>
                  <a:sysClr val="windowText" lastClr="000000"/>
                </a:solidFill>
              </a:rPr>
              <a:t>Animation should be applied sparingly</a:t>
            </a:r>
          </a:p>
          <a:p>
            <a:r>
              <a:rPr lang="en-US" sz="1999" kern="0" dirty="0">
                <a:solidFill>
                  <a:sysClr val="windowText" lastClr="000000"/>
                </a:solidFill>
              </a:rPr>
              <a:t>Animation is distracting, but showing an animation may be the most efficient means to explain something more complex</a:t>
            </a:r>
          </a:p>
          <a:p>
            <a:r>
              <a:rPr lang="en-US" sz="1999" kern="0" dirty="0">
                <a:solidFill>
                  <a:sysClr val="windowText" lastClr="000000"/>
                </a:solidFill>
              </a:rPr>
              <a:t>Modeling and Simulation may be represented as a Small Multiples instead</a:t>
            </a:r>
          </a:p>
          <a:p>
            <a:endParaRPr lang="en-US" sz="1999" kern="0" dirty="0">
              <a:solidFill>
                <a:sysClr val="windowText" lastClr="000000"/>
              </a:solidFill>
            </a:endParaRPr>
          </a:p>
        </p:txBody>
      </p:sp>
      <p:grpSp>
        <p:nvGrpSpPr>
          <p:cNvPr id="22" name="Group 21"/>
          <p:cNvGrpSpPr/>
          <p:nvPr/>
        </p:nvGrpSpPr>
        <p:grpSpPr>
          <a:xfrm>
            <a:off x="483132" y="4008687"/>
            <a:ext cx="5547638" cy="1377224"/>
            <a:chOff x="421666" y="4075166"/>
            <a:chExt cx="5549083" cy="1377583"/>
          </a:xfrm>
        </p:grpSpPr>
        <p:sp>
          <p:nvSpPr>
            <p:cNvPr id="6" name="Oval 5"/>
            <p:cNvSpPr/>
            <p:nvPr/>
          </p:nvSpPr>
          <p:spPr>
            <a:xfrm>
              <a:off x="421666" y="4088742"/>
              <a:ext cx="1283950" cy="1283950"/>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8" name="Straight Connector 7"/>
            <p:cNvCxnSpPr>
              <a:stCxn id="6" idx="0"/>
              <a:endCxn id="6" idx="4"/>
            </p:cNvCxnSpPr>
            <p:nvPr/>
          </p:nvCxnSpPr>
          <p:spPr>
            <a:xfrm>
              <a:off x="1063641" y="4088742"/>
              <a:ext cx="0" cy="128395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1834327" y="4088742"/>
              <a:ext cx="1283950" cy="1283950"/>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1" name="Oval 10"/>
            <p:cNvSpPr/>
            <p:nvPr/>
          </p:nvSpPr>
          <p:spPr>
            <a:xfrm>
              <a:off x="3246988" y="4141648"/>
              <a:ext cx="1283950" cy="1283950"/>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3" name="Oval 12"/>
            <p:cNvSpPr/>
            <p:nvPr/>
          </p:nvSpPr>
          <p:spPr>
            <a:xfrm>
              <a:off x="4659648" y="4141648"/>
              <a:ext cx="1283950" cy="1283950"/>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6" name="Pie 15"/>
            <p:cNvSpPr/>
            <p:nvPr/>
          </p:nvSpPr>
          <p:spPr>
            <a:xfrm>
              <a:off x="1807176" y="4075166"/>
              <a:ext cx="1311101" cy="1311101"/>
            </a:xfrm>
            <a:prstGeom prst="pie">
              <a:avLst>
                <a:gd name="adj1" fmla="val 16259837"/>
                <a:gd name="adj2" fmla="val 1872258"/>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7" name="Pie 16"/>
            <p:cNvSpPr/>
            <p:nvPr/>
          </p:nvSpPr>
          <p:spPr>
            <a:xfrm>
              <a:off x="3233412" y="4128072"/>
              <a:ext cx="1311101" cy="1311101"/>
            </a:xfrm>
            <a:prstGeom prst="pie">
              <a:avLst>
                <a:gd name="adj1" fmla="val 16259837"/>
                <a:gd name="adj2" fmla="val 9001054"/>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8" name="Pie 17"/>
            <p:cNvSpPr/>
            <p:nvPr/>
          </p:nvSpPr>
          <p:spPr>
            <a:xfrm>
              <a:off x="4659648" y="4141648"/>
              <a:ext cx="1311101" cy="1311101"/>
            </a:xfrm>
            <a:prstGeom prst="pie">
              <a:avLst>
                <a:gd name="adj1" fmla="val 16259837"/>
                <a:gd name="adj2" fmla="val 15105965"/>
              </a:avLst>
            </a:prstGeom>
            <a:solidFill>
              <a:schemeClr val="bg1"/>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19" name="Oval 18"/>
            <p:cNvSpPr/>
            <p:nvPr/>
          </p:nvSpPr>
          <p:spPr>
            <a:xfrm>
              <a:off x="1843013" y="4102317"/>
              <a:ext cx="1261691" cy="1251423"/>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0" name="Oval 19"/>
            <p:cNvSpPr/>
            <p:nvPr/>
          </p:nvSpPr>
          <p:spPr>
            <a:xfrm>
              <a:off x="3256464" y="4151124"/>
              <a:ext cx="1261691" cy="1251423"/>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1" name="Oval 20"/>
            <p:cNvSpPr/>
            <p:nvPr/>
          </p:nvSpPr>
          <p:spPr>
            <a:xfrm>
              <a:off x="4681907" y="4157910"/>
              <a:ext cx="1261691" cy="1251423"/>
            </a:xfrm>
            <a:prstGeom prst="ellipse">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grpSp>
      <p:sp>
        <p:nvSpPr>
          <p:cNvPr id="23" name="TextBox 22"/>
          <p:cNvSpPr txBox="1"/>
          <p:nvPr/>
        </p:nvSpPr>
        <p:spPr>
          <a:xfrm>
            <a:off x="2155013" y="4324469"/>
            <a:ext cx="758796" cy="646163"/>
          </a:xfrm>
          <a:prstGeom prst="rect">
            <a:avLst/>
          </a:prstGeom>
          <a:noFill/>
        </p:spPr>
        <p:txBody>
          <a:bodyPr wrap="square" rtlCol="0">
            <a:spAutoFit/>
          </a:bodyPr>
          <a:lstStyle/>
          <a:p>
            <a:pPr algn="ctr"/>
            <a:r>
              <a:rPr lang="en-US" sz="3599" b="1" dirty="0">
                <a:solidFill>
                  <a:srgbClr val="FF0000"/>
                </a:solidFill>
              </a:rPr>
              <a:t>1d</a:t>
            </a:r>
          </a:p>
        </p:txBody>
      </p:sp>
      <p:sp>
        <p:nvSpPr>
          <p:cNvPr id="24" name="TextBox 23"/>
          <p:cNvSpPr txBox="1"/>
          <p:nvPr/>
        </p:nvSpPr>
        <p:spPr>
          <a:xfrm>
            <a:off x="3572420" y="4373263"/>
            <a:ext cx="750905" cy="646163"/>
          </a:xfrm>
          <a:prstGeom prst="rect">
            <a:avLst/>
          </a:prstGeom>
          <a:noFill/>
        </p:spPr>
        <p:txBody>
          <a:bodyPr wrap="square" rtlCol="0">
            <a:spAutoFit/>
          </a:bodyPr>
          <a:lstStyle/>
          <a:p>
            <a:pPr algn="ctr"/>
            <a:r>
              <a:rPr lang="en-US" sz="3599" b="1" dirty="0">
                <a:solidFill>
                  <a:srgbClr val="FF0000"/>
                </a:solidFill>
              </a:rPr>
              <a:t>2d</a:t>
            </a:r>
          </a:p>
        </p:txBody>
      </p:sp>
      <p:sp>
        <p:nvSpPr>
          <p:cNvPr id="25" name="TextBox 24"/>
          <p:cNvSpPr txBox="1"/>
          <p:nvPr/>
        </p:nvSpPr>
        <p:spPr>
          <a:xfrm>
            <a:off x="5004524" y="4390664"/>
            <a:ext cx="785937" cy="646163"/>
          </a:xfrm>
          <a:prstGeom prst="rect">
            <a:avLst/>
          </a:prstGeom>
          <a:noFill/>
        </p:spPr>
        <p:txBody>
          <a:bodyPr wrap="square" rtlCol="0">
            <a:spAutoFit/>
          </a:bodyPr>
          <a:lstStyle/>
          <a:p>
            <a:pPr algn="ctr"/>
            <a:r>
              <a:rPr lang="en-US" sz="3599" b="1" dirty="0">
                <a:solidFill>
                  <a:srgbClr val="FF0000"/>
                </a:solidFill>
              </a:rPr>
              <a:t>3d</a:t>
            </a:r>
          </a:p>
        </p:txBody>
      </p:sp>
      <p:sp>
        <p:nvSpPr>
          <p:cNvPr id="27" name="TextBox 26"/>
          <p:cNvSpPr txBox="1"/>
          <p:nvPr/>
        </p:nvSpPr>
        <p:spPr>
          <a:xfrm>
            <a:off x="486642" y="4324468"/>
            <a:ext cx="758796" cy="646163"/>
          </a:xfrm>
          <a:prstGeom prst="rect">
            <a:avLst/>
          </a:prstGeom>
          <a:noFill/>
        </p:spPr>
        <p:txBody>
          <a:bodyPr wrap="square" rtlCol="0">
            <a:spAutoFit/>
          </a:bodyPr>
          <a:lstStyle/>
          <a:p>
            <a:pPr algn="ctr"/>
            <a:r>
              <a:rPr lang="en-US" sz="3599" b="1" dirty="0">
                <a:solidFill>
                  <a:srgbClr val="FF0000"/>
                </a:solidFill>
              </a:rPr>
              <a:t>d</a:t>
            </a:r>
          </a:p>
        </p:txBody>
      </p:sp>
      <p:sp>
        <p:nvSpPr>
          <p:cNvPr id="28" name="Line Callout 2 (No Border) 27"/>
          <p:cNvSpPr/>
          <p:nvPr/>
        </p:nvSpPr>
        <p:spPr>
          <a:xfrm>
            <a:off x="5397492" y="3373346"/>
            <a:ext cx="864279" cy="232093"/>
          </a:xfrm>
          <a:prstGeom prst="callout2">
            <a:avLst>
              <a:gd name="adj1" fmla="val 18750"/>
              <a:gd name="adj2" fmla="val -8333"/>
              <a:gd name="adj3" fmla="val 18750"/>
              <a:gd name="adj4" fmla="val -16667"/>
              <a:gd name="adj5" fmla="val 300044"/>
              <a:gd name="adj6" fmla="val -13764"/>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0.141…</a:t>
            </a:r>
          </a:p>
        </p:txBody>
      </p:sp>
    </p:spTree>
    <p:extLst>
      <p:ext uri="{BB962C8B-B14F-4D97-AF65-F5344CB8AC3E}">
        <p14:creationId xmlns:p14="http://schemas.microsoft.com/office/powerpoint/2010/main" val="1036839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Infographics</a:t>
            </a:r>
          </a:p>
        </p:txBody>
      </p:sp>
      <p:pic>
        <p:nvPicPr>
          <p:cNvPr id="6" name="Content Placeholder 5"/>
          <p:cNvPicPr>
            <a:picLocks noGrp="1" noChangeAspect="1"/>
          </p:cNvPicPr>
          <p:nvPr>
            <p:ph sz="quarter" idx="10"/>
          </p:nvPr>
        </p:nvPicPr>
        <p:blipFill>
          <a:blip r:embed="rId2"/>
          <a:stretch>
            <a:fillRect/>
          </a:stretch>
        </p:blipFill>
        <p:spPr>
          <a:xfrm>
            <a:off x="6236640" y="1332262"/>
            <a:ext cx="4928919" cy="4827917"/>
          </a:xfrm>
          <a:prstGeom prst="rect">
            <a:avLst/>
          </a:prstGeom>
        </p:spPr>
      </p:pic>
      <p:sp>
        <p:nvSpPr>
          <p:cNvPr id="7" name="Content Placeholder 1"/>
          <p:cNvSpPr txBox="1">
            <a:spLocks/>
          </p:cNvSpPr>
          <p:nvPr/>
        </p:nvSpPr>
        <p:spPr>
          <a:xfrm>
            <a:off x="344941" y="1175567"/>
            <a:ext cx="5618426" cy="4892897"/>
          </a:xfrm>
          <a:prstGeom prst="rect">
            <a:avLst/>
          </a:prstGeom>
        </p:spPr>
        <p:txBody>
          <a:bodyPr/>
          <a:lstStyle>
            <a:lvl1pPr marL="233363" indent="-233363" algn="l" eaLnBrk="1" hangingPunct="1">
              <a:lnSpc>
                <a:spcPct val="90000"/>
              </a:lnSpc>
              <a:spcBef>
                <a:spcPts val="1200"/>
              </a:spcBef>
              <a:spcAft>
                <a:spcPts val="0"/>
              </a:spcAft>
              <a:buFont typeface="Arial" pitchFamily="34" charset="0"/>
              <a:buChar char="•"/>
              <a:defRPr sz="2000" b="1">
                <a:latin typeface="Arial" pitchFamily="34" charset="0"/>
                <a:cs typeface="Arial" pitchFamily="34" charset="0"/>
              </a:defRPr>
            </a:lvl1pPr>
            <a:lvl2pPr marL="539750" indent="-255588" algn="l" eaLnBrk="1" hangingPunct="1">
              <a:lnSpc>
                <a:spcPct val="90000"/>
              </a:lnSpc>
              <a:spcBef>
                <a:spcPts val="600"/>
              </a:spcBef>
              <a:spcAft>
                <a:spcPts val="0"/>
              </a:spcAft>
              <a:buFont typeface="Arial" pitchFamily="34" charset="0"/>
              <a:buChar char="–"/>
              <a:defRPr sz="1800" b="1">
                <a:latin typeface="Arial" pitchFamily="34" charset="0"/>
                <a:cs typeface="Arial" pitchFamily="34" charset="0"/>
              </a:defRPr>
            </a:lvl2pPr>
            <a:lvl3pPr marL="757238" indent="-184150" algn="l" eaLnBrk="1" hangingPunct="1">
              <a:lnSpc>
                <a:spcPct val="90000"/>
              </a:lnSpc>
              <a:spcBef>
                <a:spcPts val="600"/>
              </a:spcBef>
              <a:spcAft>
                <a:spcPts val="0"/>
              </a:spcAft>
              <a:buSzPct val="90000"/>
              <a:buFont typeface="Arial" pitchFamily="34" charset="0"/>
              <a:buChar char="•"/>
              <a:defRPr sz="1600" b="1">
                <a:latin typeface="Arial" pitchFamily="34" charset="0"/>
                <a:cs typeface="Arial" pitchFamily="34" charset="0"/>
              </a:defRPr>
            </a:lvl3pPr>
            <a:lvl4pPr marL="1033272" indent="0" algn="l" eaLnBrk="1" hangingPunct="1">
              <a:lnSpc>
                <a:spcPct val="90000"/>
              </a:lnSpc>
              <a:spcBef>
                <a:spcPts val="600"/>
              </a:spcBef>
              <a:spcAft>
                <a:spcPts val="0"/>
              </a:spcAft>
              <a:buFontTx/>
              <a:buNone/>
              <a:defRPr sz="1400" b="1">
                <a:latin typeface="Arial" pitchFamily="34" charset="0"/>
                <a:cs typeface="Arial" pitchFamily="34" charset="0"/>
              </a:defRPr>
            </a:lvl4pPr>
            <a:lvl5pPr marL="1261872" indent="0" algn="l" eaLnBrk="1" hangingPunct="1">
              <a:lnSpc>
                <a:spcPct val="90000"/>
              </a:lnSpc>
              <a:spcBef>
                <a:spcPts val="600"/>
              </a:spcBef>
              <a:spcAft>
                <a:spcPts val="0"/>
              </a:spcAft>
              <a:buSzPct val="85000"/>
              <a:buFontTx/>
              <a:buNone/>
              <a:defRPr sz="1200" b="1">
                <a:latin typeface="Arial" pitchFamily="34" charset="0"/>
                <a:cs typeface="Arial" pitchFamily="34" charset="0"/>
              </a:defRPr>
            </a:lvl5pPr>
            <a:lvl6pPr marL="1147763" indent="0" algn="l" eaLnBrk="1" hangingPunct="1">
              <a:spcBef>
                <a:spcPts val="600"/>
              </a:spcBef>
              <a:buFont typeface="Arial" pitchFamily="34" charset="0"/>
              <a:buChar char="•"/>
              <a:defRPr sz="1400" b="1">
                <a:latin typeface="Arial" pitchFamily="34" charset="0"/>
                <a:cs typeface="Arial" pitchFamily="34" charset="0"/>
              </a:defRPr>
            </a:lvl6pPr>
            <a:lvl7pPr marL="1319213" indent="-179388" algn="l" eaLnBrk="1" hangingPunct="1">
              <a:lnSpc>
                <a:spcPts val="2000"/>
              </a:lnSpc>
              <a:spcBef>
                <a:spcPts val="300"/>
              </a:spcBef>
              <a:spcAft>
                <a:spcPts val="600"/>
              </a:spcAft>
              <a:buFont typeface="Arial" pitchFamily="34" charset="0"/>
              <a:buChar char="•"/>
              <a:defRPr sz="1200" b="1">
                <a:latin typeface="Arial" pitchFamily="34" charset="0"/>
                <a:cs typeface="Arial" pitchFamily="34" charset="0"/>
              </a:defRPr>
            </a:lvl7pPr>
          </a:lstStyle>
          <a:p>
            <a:r>
              <a:rPr lang="en-US" sz="1999" kern="0" dirty="0">
                <a:solidFill>
                  <a:sysClr val="windowText" lastClr="000000"/>
                </a:solidFill>
              </a:rPr>
              <a:t>Infographics ("information" and "graphics") are graphic visual representations of information, data, or knowledge intended to present information quickly and clearly</a:t>
            </a:r>
          </a:p>
          <a:p>
            <a:r>
              <a:rPr lang="en-US" sz="1999" kern="0" dirty="0">
                <a:solidFill>
                  <a:sysClr val="windowText" lastClr="000000"/>
                </a:solidFill>
              </a:rPr>
              <a:t>They improve understanding by using graphics to enhance the ability to see patterns and trends</a:t>
            </a:r>
          </a:p>
          <a:p>
            <a:r>
              <a:rPr lang="en-US" sz="1999" kern="0" dirty="0">
                <a:solidFill>
                  <a:sysClr val="windowText" lastClr="000000"/>
                </a:solidFill>
              </a:rPr>
              <a:t>Infographics generally require someone with a background in visual and information arts and right tools </a:t>
            </a:r>
          </a:p>
          <a:p>
            <a:r>
              <a:rPr lang="en-US" sz="1999" kern="0" dirty="0">
                <a:solidFill>
                  <a:sysClr val="windowText" lastClr="000000"/>
                </a:solidFill>
              </a:rPr>
              <a:t>Putting together an illustration such as this requires significant effort and collaboration between the illustrator and the scientist</a:t>
            </a:r>
          </a:p>
        </p:txBody>
      </p:sp>
    </p:spTree>
    <p:extLst>
      <p:ext uri="{BB962C8B-B14F-4D97-AF65-F5344CB8AC3E}">
        <p14:creationId xmlns:p14="http://schemas.microsoft.com/office/powerpoint/2010/main" val="3154568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33082" y="1293650"/>
            <a:ext cx="6765472" cy="4829358"/>
          </a:xfrm>
        </p:spPr>
        <p:txBody>
          <a:bodyPr/>
          <a:lstStyle/>
          <a:p>
            <a:r>
              <a:rPr lang="en-US" dirty="0"/>
              <a:t>Visualization of information, especially data, is a powerful tool for communication</a:t>
            </a:r>
          </a:p>
          <a:p>
            <a:r>
              <a:rPr lang="en-US" dirty="0"/>
              <a:t>Between technologists it enables communication and abstract thought without the boundaries and limitations of detailed description</a:t>
            </a:r>
          </a:p>
          <a:p>
            <a:r>
              <a:rPr lang="en-US" dirty="0"/>
              <a:t>Visualization can facilitate conversation and encourage people to speak up</a:t>
            </a:r>
          </a:p>
          <a:p>
            <a:r>
              <a:rPr lang="en-US" dirty="0"/>
              <a:t>In addition, graphics make information seem more accessible, which facilitates conversation with non-technologists</a:t>
            </a:r>
          </a:p>
          <a:p>
            <a:r>
              <a:rPr lang="en-US" dirty="0"/>
              <a:t>Images bridge the gap, allowing focus on the more abstract underlying concepts </a:t>
            </a:r>
          </a:p>
          <a:p>
            <a:r>
              <a:rPr lang="en-US" dirty="0"/>
              <a:t>Side note: used improperly, they can also reveal key things about the presenter…</a:t>
            </a:r>
          </a:p>
        </p:txBody>
      </p:sp>
      <p:sp>
        <p:nvSpPr>
          <p:cNvPr id="3" name="Title 2"/>
          <p:cNvSpPr>
            <a:spLocks noGrp="1"/>
          </p:cNvSpPr>
          <p:nvPr>
            <p:ph type="title"/>
          </p:nvPr>
        </p:nvSpPr>
        <p:spPr/>
        <p:txBody>
          <a:bodyPr/>
          <a:lstStyle/>
          <a:p>
            <a:r>
              <a:rPr lang="en-US" dirty="0"/>
              <a:t>Visualization is Powerful</a:t>
            </a:r>
          </a:p>
        </p:txBody>
      </p:sp>
      <p:cxnSp>
        <p:nvCxnSpPr>
          <p:cNvPr id="5" name="Straight Connector 4"/>
          <p:cNvCxnSpPr/>
          <p:nvPr/>
        </p:nvCxnSpPr>
        <p:spPr>
          <a:xfrm>
            <a:off x="8587438" y="1990261"/>
            <a:ext cx="0" cy="212199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8587438" y="4135936"/>
            <a:ext cx="274722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9297926" y="2790745"/>
            <a:ext cx="1335719" cy="1335719"/>
          </a:xfrm>
          <a:prstGeom prst="rect">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cxnSp>
        <p:nvCxnSpPr>
          <p:cNvPr id="10" name="Straight Connector 9"/>
          <p:cNvCxnSpPr/>
          <p:nvPr/>
        </p:nvCxnSpPr>
        <p:spPr>
          <a:xfrm>
            <a:off x="8431131" y="2809690"/>
            <a:ext cx="786274"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073518" y="2636896"/>
            <a:ext cx="274721" cy="307697"/>
          </a:xfrm>
          <a:prstGeom prst="rect">
            <a:avLst/>
          </a:prstGeom>
          <a:noFill/>
        </p:spPr>
        <p:txBody>
          <a:bodyPr wrap="square" rtlCol="0">
            <a:spAutoFit/>
          </a:bodyPr>
          <a:lstStyle/>
          <a:p>
            <a:pPr algn="ctr"/>
            <a:r>
              <a:rPr lang="en-US" sz="1400" b="1" dirty="0"/>
              <a:t>1</a:t>
            </a:r>
          </a:p>
        </p:txBody>
      </p:sp>
      <p:sp>
        <p:nvSpPr>
          <p:cNvPr id="12" name="TextBox 11"/>
          <p:cNvSpPr txBox="1"/>
          <p:nvPr/>
        </p:nvSpPr>
        <p:spPr>
          <a:xfrm>
            <a:off x="8210878" y="4391712"/>
            <a:ext cx="3417451" cy="738472"/>
          </a:xfrm>
          <a:prstGeom prst="rect">
            <a:avLst/>
          </a:prstGeom>
          <a:noFill/>
        </p:spPr>
        <p:txBody>
          <a:bodyPr wrap="square" rtlCol="0">
            <a:spAutoFit/>
          </a:bodyPr>
          <a:lstStyle/>
          <a:p>
            <a:pPr algn="ctr"/>
            <a:r>
              <a:rPr lang="en-US" sz="1400" b="1" dirty="0"/>
              <a:t>The least powerful visualization of data that I’ve ever encountered</a:t>
            </a:r>
          </a:p>
          <a:p>
            <a:pPr algn="ctr"/>
            <a:r>
              <a:rPr lang="en-US" sz="1400" b="1" dirty="0"/>
              <a:t>(reproduction)</a:t>
            </a:r>
          </a:p>
        </p:txBody>
      </p:sp>
    </p:spTree>
    <p:extLst>
      <p:ext uri="{BB962C8B-B14F-4D97-AF65-F5344CB8AC3E}">
        <p14:creationId xmlns:p14="http://schemas.microsoft.com/office/powerpoint/2010/main" val="25239165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a:stretch>
            <a:fillRect/>
          </a:stretch>
        </p:blipFill>
        <p:spPr>
          <a:xfrm>
            <a:off x="2614598" y="1069070"/>
            <a:ext cx="6659644" cy="5167143"/>
          </a:xfrm>
          <a:prstGeom prst="rect">
            <a:avLst/>
          </a:prstGeom>
        </p:spPr>
      </p:pic>
      <p:sp>
        <p:nvSpPr>
          <p:cNvPr id="3" name="Title 2"/>
          <p:cNvSpPr>
            <a:spLocks noGrp="1"/>
          </p:cNvSpPr>
          <p:nvPr>
            <p:ph type="title"/>
          </p:nvPr>
        </p:nvSpPr>
        <p:spPr/>
        <p:txBody>
          <a:bodyPr/>
          <a:lstStyle/>
          <a:p>
            <a:r>
              <a:rPr lang="en-US" dirty="0"/>
              <a:t>Infographic: </a:t>
            </a:r>
            <a:r>
              <a:rPr lang="en-US" i="1" dirty="0"/>
              <a:t>Your Contribution to the California Drought</a:t>
            </a:r>
            <a:br>
              <a:rPr lang="en-US" dirty="0"/>
            </a:br>
            <a:r>
              <a:rPr lang="en-US" dirty="0"/>
              <a:t>By Larry Buchanan, Josh Keller, and </a:t>
            </a:r>
            <a:r>
              <a:rPr lang="en-US" dirty="0" err="1"/>
              <a:t>Haeyoun</a:t>
            </a:r>
            <a:r>
              <a:rPr lang="en-US" dirty="0"/>
              <a:t> Park </a:t>
            </a:r>
          </a:p>
        </p:txBody>
      </p:sp>
    </p:spTree>
    <p:extLst>
      <p:ext uri="{BB962C8B-B14F-4D97-AF65-F5344CB8AC3E}">
        <p14:creationId xmlns:p14="http://schemas.microsoft.com/office/powerpoint/2010/main" val="3138191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2404009-5353-A842-B848-DDF0864D65E8}"/>
              </a:ext>
            </a:extLst>
          </p:cNvPr>
          <p:cNvSpPr/>
          <p:nvPr/>
        </p:nvSpPr>
        <p:spPr bwMode="auto">
          <a:xfrm>
            <a:off x="4869" y="0"/>
            <a:ext cx="12183955" cy="6858000"/>
          </a:xfrm>
          <a:prstGeom prst="rect">
            <a:avLst/>
          </a:prstGeom>
          <a:solidFill>
            <a:schemeClr val="tx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pitchFamily="-110" charset="0"/>
            </a:endParaRPr>
          </a:p>
        </p:txBody>
      </p:sp>
      <p:sp>
        <p:nvSpPr>
          <p:cNvPr id="4" name="Rectangle 3"/>
          <p:cNvSpPr/>
          <p:nvPr/>
        </p:nvSpPr>
        <p:spPr>
          <a:xfrm>
            <a:off x="1522412" y="0"/>
            <a:ext cx="9144000" cy="6858000"/>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pic>
        <p:nvPicPr>
          <p:cNvPr id="9" name="Picture 2">
            <a:extLst>
              <a:ext uri="{FF2B5EF4-FFF2-40B4-BE49-F238E27FC236}">
                <a16:creationId xmlns:a16="http://schemas.microsoft.com/office/drawing/2014/main" id="{F88419D2-D7AD-B948-82B9-0BE7DD1CBEF6}"/>
              </a:ext>
            </a:extLst>
          </p:cNvPr>
          <p:cNvPicPr>
            <a:picLocks noChangeAspect="1" noChangeArrowheads="1"/>
          </p:cNvPicPr>
          <p:nvPr/>
        </p:nvPicPr>
        <p:blipFill>
          <a:blip r:embed="rId3" cstate="screen">
            <a:clrChange>
              <a:clrFrom>
                <a:srgbClr val="1B2630"/>
              </a:clrFrom>
              <a:clrTo>
                <a:srgbClr val="1B2630">
                  <a:alpha val="0"/>
                </a:srgbClr>
              </a:clrTo>
            </a:clrChange>
            <a:extLst>
              <a:ext uri="{28A0092B-C50C-407E-A947-70E740481C1C}">
                <a14:useLocalDpi xmlns:a14="http://schemas.microsoft.com/office/drawing/2010/main"/>
              </a:ext>
            </a:extLst>
          </a:blip>
          <a:srcRect/>
          <a:stretch>
            <a:fillRect/>
          </a:stretch>
        </p:blipFill>
        <p:spPr bwMode="auto">
          <a:xfrm>
            <a:off x="2081214" y="885143"/>
            <a:ext cx="8029575" cy="5324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a:extLst>
              <a:ext uri="{FF2B5EF4-FFF2-40B4-BE49-F238E27FC236}">
                <a16:creationId xmlns:a16="http://schemas.microsoft.com/office/drawing/2014/main" id="{3F942DA9-9767-AC40-89F7-8E576D9C2579}"/>
              </a:ext>
            </a:extLst>
          </p:cNvPr>
          <p:cNvSpPr/>
          <p:nvPr/>
        </p:nvSpPr>
        <p:spPr>
          <a:xfrm>
            <a:off x="3037490" y="2564525"/>
            <a:ext cx="6358758" cy="2051089"/>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pic>
        <p:nvPicPr>
          <p:cNvPr id="11" name="Picture 10">
            <a:extLst>
              <a:ext uri="{FF2B5EF4-FFF2-40B4-BE49-F238E27FC236}">
                <a16:creationId xmlns:a16="http://schemas.microsoft.com/office/drawing/2014/main" id="{B402497F-6BE9-864B-AACE-AE795A723210}"/>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516252" y="2606130"/>
            <a:ext cx="2294882" cy="1776684"/>
          </a:xfrm>
          <a:prstGeom prst="rect">
            <a:avLst/>
          </a:prstGeom>
          <a:ln w="34925">
            <a:solidFill>
              <a:schemeClr val="bg1"/>
            </a:solidFill>
          </a:ln>
        </p:spPr>
      </p:pic>
      <p:pic>
        <p:nvPicPr>
          <p:cNvPr id="12" name="Picture 2">
            <a:extLst>
              <a:ext uri="{FF2B5EF4-FFF2-40B4-BE49-F238E27FC236}">
                <a16:creationId xmlns:a16="http://schemas.microsoft.com/office/drawing/2014/main" id="{1056F372-23E1-3F48-998D-F6A35CB202C1}"/>
              </a:ext>
            </a:extLst>
          </p:cNvPr>
          <p:cNvPicPr>
            <a:picLocks noChangeAspect="1" noChangeArrowheads="1"/>
          </p:cNvPicPr>
          <p:nvPr/>
        </p:nvPicPr>
        <p:blipFill rotWithShape="1">
          <a:blip r:embed="rId5" cstate="screen">
            <a:clrChange>
              <a:clrFrom>
                <a:srgbClr val="1B2630"/>
              </a:clrFrom>
              <a:clrTo>
                <a:srgbClr val="1B2630">
                  <a:alpha val="0"/>
                </a:srgbClr>
              </a:clrTo>
            </a:clrChange>
            <a:extLst>
              <a:ext uri="{28A0092B-C50C-407E-A947-70E740481C1C}">
                <a14:useLocalDpi xmlns:a14="http://schemas.microsoft.com/office/drawing/2010/main"/>
              </a:ext>
            </a:extLst>
          </a:blip>
          <a:srcRect/>
          <a:stretch/>
        </p:blipFill>
        <p:spPr bwMode="auto">
          <a:xfrm>
            <a:off x="2238541" y="2432359"/>
            <a:ext cx="5281884" cy="2051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513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a:stretch>
            <a:fillRect/>
          </a:stretch>
        </p:blipFill>
        <p:spPr>
          <a:xfrm>
            <a:off x="2246924" y="1294370"/>
            <a:ext cx="7688627" cy="4827917"/>
          </a:xfrm>
          <a:prstGeom prst="rect">
            <a:avLst/>
          </a:prstGeom>
        </p:spPr>
      </p:pic>
      <p:sp>
        <p:nvSpPr>
          <p:cNvPr id="3" name="Title 2"/>
          <p:cNvSpPr>
            <a:spLocks noGrp="1"/>
          </p:cNvSpPr>
          <p:nvPr>
            <p:ph type="title"/>
          </p:nvPr>
        </p:nvSpPr>
        <p:spPr/>
        <p:txBody>
          <a:bodyPr/>
          <a:lstStyle/>
          <a:p>
            <a:r>
              <a:rPr lang="en-US" dirty="0"/>
              <a:t>Or this?</a:t>
            </a:r>
          </a:p>
        </p:txBody>
      </p:sp>
    </p:spTree>
    <p:extLst>
      <p:ext uri="{BB962C8B-B14F-4D97-AF65-F5344CB8AC3E}">
        <p14:creationId xmlns:p14="http://schemas.microsoft.com/office/powerpoint/2010/main" val="15613595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Or Even This</a:t>
            </a:r>
          </a:p>
        </p:txBody>
      </p:sp>
      <p:pic>
        <p:nvPicPr>
          <p:cNvPr id="6" name="Picture 5"/>
          <p:cNvPicPr>
            <a:picLocks noChangeAspect="1"/>
          </p:cNvPicPr>
          <p:nvPr/>
        </p:nvPicPr>
        <p:blipFill>
          <a:blip r:embed="rId2"/>
          <a:stretch>
            <a:fillRect/>
          </a:stretch>
        </p:blipFill>
        <p:spPr>
          <a:xfrm>
            <a:off x="6865542" y="1902483"/>
            <a:ext cx="4875530" cy="3637602"/>
          </a:xfrm>
          <a:prstGeom prst="rect">
            <a:avLst/>
          </a:prstGeom>
        </p:spPr>
      </p:pic>
      <p:pic>
        <p:nvPicPr>
          <p:cNvPr id="9" name="Content Placeholder 8"/>
          <p:cNvPicPr>
            <a:picLocks noGrp="1" noChangeAspect="1"/>
          </p:cNvPicPr>
          <p:nvPr>
            <p:ph sz="quarter" idx="10"/>
          </p:nvPr>
        </p:nvPicPr>
        <p:blipFill>
          <a:blip r:embed="rId3"/>
          <a:stretch>
            <a:fillRect/>
          </a:stretch>
        </p:blipFill>
        <p:spPr>
          <a:xfrm>
            <a:off x="1008972" y="1213526"/>
            <a:ext cx="4629811" cy="4827917"/>
          </a:xfrm>
          <a:prstGeom prst="rect">
            <a:avLst/>
          </a:prstGeom>
        </p:spPr>
      </p:pic>
    </p:spTree>
    <p:extLst>
      <p:ext uri="{BB962C8B-B14F-4D97-AF65-F5344CB8AC3E}">
        <p14:creationId xmlns:p14="http://schemas.microsoft.com/office/powerpoint/2010/main" val="4174793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Information Does Not Have to be Flat</a:t>
            </a:r>
          </a:p>
        </p:txBody>
      </p:sp>
      <p:pic>
        <p:nvPicPr>
          <p:cNvPr id="7" name="Content Placeholder 6"/>
          <p:cNvPicPr>
            <a:picLocks noGrp="1" noChangeAspect="1"/>
          </p:cNvPicPr>
          <p:nvPr>
            <p:ph sz="quarter" idx="10"/>
          </p:nvPr>
        </p:nvPicPr>
        <p:blipFill>
          <a:blip r:embed="rId2"/>
          <a:stretch>
            <a:fillRect/>
          </a:stretch>
        </p:blipFill>
        <p:spPr>
          <a:xfrm>
            <a:off x="1828324" y="1336268"/>
            <a:ext cx="8317940" cy="4628442"/>
          </a:xfrm>
          <a:prstGeom prst="rect">
            <a:avLst/>
          </a:prstGeom>
        </p:spPr>
      </p:pic>
    </p:spTree>
    <p:extLst>
      <p:ext uri="{BB962C8B-B14F-4D97-AF65-F5344CB8AC3E}">
        <p14:creationId xmlns:p14="http://schemas.microsoft.com/office/powerpoint/2010/main" val="267884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3"/>
          <a:stretch>
            <a:fillRect/>
          </a:stretch>
        </p:blipFill>
        <p:spPr>
          <a:xfrm>
            <a:off x="1055811" y="1039431"/>
            <a:ext cx="9926142" cy="5261094"/>
          </a:xfrm>
          <a:prstGeom prst="rect">
            <a:avLst/>
          </a:prstGeom>
        </p:spPr>
      </p:pic>
      <p:sp>
        <p:nvSpPr>
          <p:cNvPr id="3" name="Title 2"/>
          <p:cNvSpPr>
            <a:spLocks noGrp="1"/>
          </p:cNvSpPr>
          <p:nvPr>
            <p:ph type="title"/>
          </p:nvPr>
        </p:nvSpPr>
        <p:spPr/>
        <p:txBody>
          <a:bodyPr/>
          <a:lstStyle/>
          <a:p>
            <a:r>
              <a:rPr lang="en-US" dirty="0"/>
              <a:t>A Picture Is Worth…</a:t>
            </a:r>
          </a:p>
        </p:txBody>
      </p:sp>
    </p:spTree>
    <p:extLst>
      <p:ext uri="{BB962C8B-B14F-4D97-AF65-F5344CB8AC3E}">
        <p14:creationId xmlns:p14="http://schemas.microsoft.com/office/powerpoint/2010/main" val="2428473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33082" y="1293650"/>
            <a:ext cx="10915522" cy="1630073"/>
          </a:xfrm>
        </p:spPr>
        <p:txBody>
          <a:bodyPr/>
          <a:lstStyle/>
          <a:p>
            <a:r>
              <a:rPr lang="en-US" dirty="0"/>
              <a:t>Scalars are quantities that are fully described by a magnitude alone </a:t>
            </a:r>
          </a:p>
          <a:p>
            <a:r>
              <a:rPr lang="en-US" dirty="0"/>
              <a:t>Vectors are quantities that are fully described by both a magnitude and a direction</a:t>
            </a:r>
          </a:p>
          <a:p>
            <a:r>
              <a:rPr lang="en-US" dirty="0"/>
              <a:t>But unless you’re dealing with a single value, and not comparing it to anything, it makes sense to consider if there is a way to present the information graphically</a:t>
            </a:r>
          </a:p>
          <a:p>
            <a:endParaRPr lang="en-US" dirty="0"/>
          </a:p>
        </p:txBody>
      </p:sp>
      <p:sp>
        <p:nvSpPr>
          <p:cNvPr id="3" name="Title 2"/>
          <p:cNvSpPr>
            <a:spLocks noGrp="1"/>
          </p:cNvSpPr>
          <p:nvPr>
            <p:ph type="title"/>
          </p:nvPr>
        </p:nvSpPr>
        <p:spPr/>
        <p:txBody>
          <a:bodyPr/>
          <a:lstStyle/>
          <a:p>
            <a:r>
              <a:rPr lang="en-US" dirty="0"/>
              <a:t>Scalar vs. Vector</a:t>
            </a:r>
          </a:p>
        </p:txBody>
      </p:sp>
      <p:graphicFrame>
        <p:nvGraphicFramePr>
          <p:cNvPr id="4" name="Chart 3"/>
          <p:cNvGraphicFramePr/>
          <p:nvPr>
            <p:extLst/>
          </p:nvPr>
        </p:nvGraphicFramePr>
        <p:xfrm>
          <a:off x="5744412" y="2878821"/>
          <a:ext cx="5308756" cy="350428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p:cNvSpPr txBox="1"/>
          <p:nvPr/>
        </p:nvSpPr>
        <p:spPr>
          <a:xfrm>
            <a:off x="957694" y="2923723"/>
            <a:ext cx="3880524" cy="2892347"/>
          </a:xfrm>
          <a:prstGeom prst="rect">
            <a:avLst/>
          </a:prstGeom>
          <a:noFill/>
        </p:spPr>
        <p:txBody>
          <a:bodyPr wrap="square" rtlCol="0">
            <a:spAutoFit/>
          </a:bodyPr>
          <a:lstStyle/>
          <a:p>
            <a:pPr algn="ctr"/>
            <a:r>
              <a:rPr lang="fr-FR" sz="1400" b="1" dirty="0"/>
              <a:t>Q2: </a:t>
            </a:r>
          </a:p>
          <a:p>
            <a:pPr algn="ctr"/>
            <a:r>
              <a:rPr lang="fr-FR" sz="1400" b="1" dirty="0"/>
              <a:t>1, 1</a:t>
            </a:r>
          </a:p>
          <a:p>
            <a:pPr algn="ctr"/>
            <a:r>
              <a:rPr lang="fr-FR" sz="1400" b="1" dirty="0"/>
              <a:t>2, 9</a:t>
            </a:r>
          </a:p>
          <a:p>
            <a:pPr algn="ctr"/>
            <a:r>
              <a:rPr lang="fr-FR" sz="1400" b="1" dirty="0"/>
              <a:t>3, 7</a:t>
            </a:r>
          </a:p>
          <a:p>
            <a:pPr algn="ctr"/>
            <a:r>
              <a:rPr lang="fr-FR" sz="1400" b="1" dirty="0"/>
              <a:t>4, 2</a:t>
            </a:r>
          </a:p>
          <a:p>
            <a:pPr algn="ctr"/>
            <a:r>
              <a:rPr lang="fr-FR" sz="1400" b="1" dirty="0"/>
              <a:t>5,11</a:t>
            </a:r>
          </a:p>
          <a:p>
            <a:pPr algn="ctr"/>
            <a:r>
              <a:rPr lang="fr-FR" sz="1400" b="1" dirty="0"/>
              <a:t>6, 4</a:t>
            </a:r>
          </a:p>
          <a:p>
            <a:pPr algn="ctr"/>
            <a:r>
              <a:rPr lang="fr-FR" sz="1400" b="1" dirty="0"/>
              <a:t>7, 15</a:t>
            </a:r>
          </a:p>
          <a:p>
            <a:pPr algn="ctr"/>
            <a:r>
              <a:rPr lang="fr-FR" sz="1400" b="1" dirty="0"/>
              <a:t>8, 4</a:t>
            </a:r>
          </a:p>
          <a:p>
            <a:pPr algn="ctr"/>
            <a:r>
              <a:rPr lang="fr-FR" sz="1400" b="1" dirty="0"/>
              <a:t>9, 4</a:t>
            </a:r>
          </a:p>
          <a:p>
            <a:pPr algn="ctr"/>
            <a:r>
              <a:rPr lang="fr-FR" sz="1400" b="1" dirty="0"/>
              <a:t>10, 12</a:t>
            </a:r>
          </a:p>
          <a:p>
            <a:pPr algn="ctr"/>
            <a:r>
              <a:rPr lang="fr-FR" sz="1400" b="1" dirty="0"/>
              <a:t>11, 0</a:t>
            </a:r>
          </a:p>
          <a:p>
            <a:pPr algn="ctr"/>
            <a:r>
              <a:rPr lang="fr-FR" sz="1400" b="1" dirty="0"/>
              <a:t>12, 10</a:t>
            </a:r>
            <a:endParaRPr lang="en-US" sz="1400" b="1" dirty="0"/>
          </a:p>
        </p:txBody>
      </p:sp>
      <p:sp>
        <p:nvSpPr>
          <p:cNvPr id="7" name="Right Arrow 6"/>
          <p:cNvSpPr/>
          <p:nvPr/>
        </p:nvSpPr>
        <p:spPr>
          <a:xfrm>
            <a:off x="4724404" y="3725948"/>
            <a:ext cx="876849" cy="687481"/>
          </a:xfrm>
          <a:prstGeom prst="rightArrow">
            <a:avLst/>
          </a:prstGeom>
          <a:solidFill>
            <a:srgbClr val="D2DCF2"/>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Tree>
    <p:extLst>
      <p:ext uri="{BB962C8B-B14F-4D97-AF65-F5344CB8AC3E}">
        <p14:creationId xmlns:p14="http://schemas.microsoft.com/office/powerpoint/2010/main" val="353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633082" y="1293650"/>
            <a:ext cx="7252342" cy="4829358"/>
          </a:xfrm>
        </p:spPr>
        <p:txBody>
          <a:bodyPr/>
          <a:lstStyle/>
          <a:p>
            <a:r>
              <a:rPr lang="en-US" dirty="0"/>
              <a:t>The Space Shuttle Challenger disaster was a fatal incident in the United States space program that occurred on Tuesday, January 28, 1986, when the Space Shuttle Challenger broke apart 73 seconds into its flight, killing all seven crew members aboard. The crew consisted of five NASA astronauts, and two payload specialists. The mission carried the designation STS-51-L and was the tenth flight for the Challenger orbiter.</a:t>
            </a:r>
          </a:p>
          <a:p>
            <a:r>
              <a:rPr lang="en-US" dirty="0"/>
              <a:t>The spacecraft disintegrated over the Atlantic Ocean, off the coast of Cape Canaveral, Florida, at 11:39 a.m. EST. The disintegration of the vehicle began after a joint in its right solid rocket booster failed at liftoff. </a:t>
            </a:r>
          </a:p>
          <a:p>
            <a:r>
              <a:rPr lang="en-US" dirty="0"/>
              <a:t>The failure was caused by the failure of O-ring seals used in the joint that were not designed to handle the unusually cold conditions that existed at this launch. </a:t>
            </a:r>
          </a:p>
        </p:txBody>
      </p:sp>
      <p:sp>
        <p:nvSpPr>
          <p:cNvPr id="3" name="Title 2"/>
          <p:cNvSpPr>
            <a:spLocks noGrp="1"/>
          </p:cNvSpPr>
          <p:nvPr>
            <p:ph type="title"/>
          </p:nvPr>
        </p:nvSpPr>
        <p:spPr/>
        <p:txBody>
          <a:bodyPr/>
          <a:lstStyle/>
          <a:p>
            <a:r>
              <a:rPr lang="en-US" dirty="0"/>
              <a:t>The Challenger Disaster</a:t>
            </a:r>
          </a:p>
        </p:txBody>
      </p:sp>
      <p:pic>
        <p:nvPicPr>
          <p:cNvPr id="4" name="Picture 3"/>
          <p:cNvPicPr>
            <a:picLocks noChangeAspect="1"/>
          </p:cNvPicPr>
          <p:nvPr/>
        </p:nvPicPr>
        <p:blipFill>
          <a:blip r:embed="rId2"/>
          <a:stretch>
            <a:fillRect/>
          </a:stretch>
        </p:blipFill>
        <p:spPr>
          <a:xfrm>
            <a:off x="8575028" y="1293650"/>
            <a:ext cx="3091826" cy="4646186"/>
          </a:xfrm>
          <a:prstGeom prst="rect">
            <a:avLst/>
          </a:prstGeom>
        </p:spPr>
      </p:pic>
    </p:spTree>
    <p:extLst>
      <p:ext uri="{BB962C8B-B14F-4D97-AF65-F5344CB8AC3E}">
        <p14:creationId xmlns:p14="http://schemas.microsoft.com/office/powerpoint/2010/main" val="3975608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0"/>
          </p:nvPr>
        </p:nvPicPr>
        <p:blipFill>
          <a:blip r:embed="rId2">
            <a:duotone>
              <a:prstClr val="black"/>
              <a:schemeClr val="accent3">
                <a:tint val="45000"/>
                <a:satMod val="400000"/>
              </a:schemeClr>
            </a:duotone>
          </a:blip>
          <a:stretch>
            <a:fillRect/>
          </a:stretch>
        </p:blipFill>
        <p:spPr>
          <a:xfrm>
            <a:off x="1659950" y="1294370"/>
            <a:ext cx="8862578" cy="4827917"/>
          </a:xfrm>
          <a:prstGeom prst="rect">
            <a:avLst/>
          </a:prstGeom>
        </p:spPr>
      </p:pic>
      <p:sp>
        <p:nvSpPr>
          <p:cNvPr id="3" name="Title 2"/>
          <p:cNvSpPr>
            <a:spLocks noGrp="1"/>
          </p:cNvSpPr>
          <p:nvPr>
            <p:ph type="title"/>
          </p:nvPr>
        </p:nvSpPr>
        <p:spPr/>
        <p:txBody>
          <a:bodyPr/>
          <a:lstStyle/>
          <a:p>
            <a:r>
              <a:rPr lang="en-US" dirty="0"/>
              <a:t>Show Me The Data</a:t>
            </a:r>
          </a:p>
        </p:txBody>
      </p:sp>
    </p:spTree>
    <p:extLst>
      <p:ext uri="{BB962C8B-B14F-4D97-AF65-F5344CB8AC3E}">
        <p14:creationId xmlns:p14="http://schemas.microsoft.com/office/powerpoint/2010/main" val="3708107127"/>
      </p:ext>
    </p:extLst>
  </p:cSld>
  <p:clrMapOvr>
    <a:masterClrMapping/>
  </p:clrMapOvr>
</p:sld>
</file>

<file path=ppt/theme/theme1.xml><?xml version="1.0" encoding="utf-8"?>
<a:theme xmlns:a="http://schemas.openxmlformats.org/drawingml/2006/main" name="Lincoln_2012_v16x9">
  <a:themeElements>
    <a:clrScheme name="Custom 1 1">
      <a:dk1>
        <a:srgbClr val="000000"/>
      </a:dk1>
      <a:lt1>
        <a:srgbClr val="FFFFFF"/>
      </a:lt1>
      <a:dk2>
        <a:srgbClr val="000000"/>
      </a:dk2>
      <a:lt2>
        <a:srgbClr val="919191"/>
      </a:lt2>
      <a:accent1>
        <a:srgbClr val="618FFD"/>
      </a:accent1>
      <a:accent2>
        <a:srgbClr val="00AE00"/>
      </a:accent2>
      <a:accent3>
        <a:srgbClr val="FFFFFF"/>
      </a:accent3>
      <a:accent4>
        <a:srgbClr val="003767"/>
      </a:accent4>
      <a:accent5>
        <a:srgbClr val="D2DCF2"/>
      </a:accent5>
      <a:accent6>
        <a:srgbClr val="009D00"/>
      </a:accent6>
      <a:hlink>
        <a:srgbClr val="FC0128"/>
      </a:hlink>
      <a:folHlink>
        <a:srgbClr val="CECECE"/>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solidFill>
        <a:ln w="12700" cap="flat" cmpd="sng" algn="ctr">
          <a:solidFill>
            <a:schemeClr val="tx1"/>
          </a:solidFill>
          <a:prstDash val="solid"/>
          <a:round/>
          <a:headEnd type="none" w="sm" len="sm"/>
          <a:tailEnd type="none" w="sm" len="sm"/>
        </a:ln>
        <a:effectLst/>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400" b="1" i="0" u="none" strike="noStrike" cap="none" normalizeH="0" baseline="0" dirty="0" smtClean="0">
            <a:ln>
              <a:noFill/>
            </a:ln>
            <a:solidFill>
              <a:schemeClr val="tx1"/>
            </a:solidFill>
            <a:effectLst/>
            <a:latin typeface="Arial" pitchFamily="-110" charset="0"/>
          </a:defRPr>
        </a:defPPr>
      </a:lstStyle>
    </a:spDef>
    <a:lnDef>
      <a:spPr bwMode="auto">
        <a:solidFill>
          <a:schemeClr val="accent1"/>
        </a:solidFill>
        <a:ln w="12700" cap="flat" cmpd="sng" algn="ctr">
          <a:solidFill>
            <a:schemeClr val="tx1"/>
          </a:solidFill>
          <a:prstDash val="solid"/>
          <a:round/>
          <a:headEnd type="none" w="sm" len="sm"/>
          <a:tailEnd type="none" w="sm" len="sm"/>
        </a:ln>
        <a:effectLst/>
      </a:spPr>
      <a:bodyPr/>
      <a:lstStyle/>
    </a:lnDef>
    <a:txDef>
      <a:spPr>
        <a:noFill/>
      </a:spPr>
      <a:bodyPr wrap="square" rtlCol="0">
        <a:spAutoFit/>
      </a:bodyPr>
      <a:lstStyle>
        <a:defPPr algn="ctr">
          <a:defRPr sz="1400" b="1" dirty="0"/>
        </a:defPPr>
      </a:lstStyle>
    </a:txDef>
  </a:objectDefaults>
  <a:extraClrSchemeLst>
    <a:extraClrScheme>
      <a:clrScheme name="Office Them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Lincoln_2012_v16x9</Template>
  <TotalTime>32</TotalTime>
  <Pages>1</Pages>
  <Words>1631</Words>
  <Application>Microsoft Office PowerPoint</Application>
  <PresentationFormat>Custom</PresentationFormat>
  <Paragraphs>132</Paragraphs>
  <Slides>27</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ＭＳ Ｐゴシック</vt:lpstr>
      <vt:lpstr>Arial</vt:lpstr>
      <vt:lpstr>Chiller</vt:lpstr>
      <vt:lpstr>Times New Roman</vt:lpstr>
      <vt:lpstr>Wingdings</vt:lpstr>
      <vt:lpstr>Lincoln_2012_v16x9</vt:lpstr>
      <vt:lpstr>Visualizing Information</vt:lpstr>
      <vt:lpstr>What are we looking at?</vt:lpstr>
      <vt:lpstr>Or this?</vt:lpstr>
      <vt:lpstr>Or Even This</vt:lpstr>
      <vt:lpstr>Information Does Not Have to be Flat</vt:lpstr>
      <vt:lpstr>A Picture Is Worth…</vt:lpstr>
      <vt:lpstr>Scalar vs. Vector</vt:lpstr>
      <vt:lpstr>The Challenger Disaster</vt:lpstr>
      <vt:lpstr>Show Me The Data</vt:lpstr>
      <vt:lpstr>But Graphs Can Mislead</vt:lpstr>
      <vt:lpstr>Conflating Factors</vt:lpstr>
      <vt:lpstr>What Would Have Been Better?</vt:lpstr>
      <vt:lpstr>When You Present Information Consider What Is the Most Important Message You Wish To Convey</vt:lpstr>
      <vt:lpstr>Is This Better?</vt:lpstr>
      <vt:lpstr>Show me the data</vt:lpstr>
      <vt:lpstr>Visualizing Uncertainty</vt:lpstr>
      <vt:lpstr>Reducing Visual Complexity Without Obscuring Detail</vt:lpstr>
      <vt:lpstr>Some Common Chart Mechanisms</vt:lpstr>
      <vt:lpstr>Indeed</vt:lpstr>
      <vt:lpstr>Some Common Software Diagram Mechanisms</vt:lpstr>
      <vt:lpstr>Unified Modeling Language</vt:lpstr>
      <vt:lpstr>Impact of Color and Color Blindness</vt:lpstr>
      <vt:lpstr>Animation</vt:lpstr>
      <vt:lpstr>Infographics</vt:lpstr>
      <vt:lpstr>Visualization is Powerful</vt:lpstr>
      <vt:lpstr>Infographic: Your Contribution to the California Drought By Larry Buchanan, Josh Keller, and Haeyoun Park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Joel Grimm</dc:creator>
  <cp:keywords/>
  <dc:description/>
  <cp:lastModifiedBy>Kurucar, Joel - 0441 - MITLL</cp:lastModifiedBy>
  <cp:revision>11</cp:revision>
  <cp:lastPrinted>2001-06-18T18:57:59Z</cp:lastPrinted>
  <dcterms:created xsi:type="dcterms:W3CDTF">2019-03-14T14:36:12Z</dcterms:created>
  <dcterms:modified xsi:type="dcterms:W3CDTF">2021-07-05T01:27:21Z</dcterms:modified>
  <cp:category/>
</cp:coreProperties>
</file>